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72" r:id="rId5"/>
    <p:sldId id="259" r:id="rId6"/>
    <p:sldId id="260" r:id="rId7"/>
    <p:sldId id="261" r:id="rId8"/>
    <p:sldId id="284" r:id="rId9"/>
    <p:sldId id="278" r:id="rId10"/>
    <p:sldId id="262" r:id="rId11"/>
    <p:sldId id="263" r:id="rId12"/>
    <p:sldId id="283" r:id="rId13"/>
    <p:sldId id="282" r:id="rId14"/>
    <p:sldId id="276" r:id="rId15"/>
    <p:sldId id="279" r:id="rId16"/>
    <p:sldId id="281" r:id="rId17"/>
    <p:sldId id="280" r:id="rId18"/>
    <p:sldId id="264" r:id="rId19"/>
    <p:sldId id="275" r:id="rId20"/>
    <p:sldId id="277" r:id="rId21"/>
    <p:sldId id="265" r:id="rId22"/>
    <p:sldId id="266" r:id="rId23"/>
    <p:sldId id="267" r:id="rId24"/>
    <p:sldId id="268" r:id="rId25"/>
    <p:sldId id="269" r:id="rId26"/>
    <p:sldId id="273" r:id="rId27"/>
    <p:sldId id="274" r:id="rId28"/>
    <p:sldId id="270" r:id="rId29"/>
    <p:sldId id="285" r:id="rId30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lislai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177832A-CBAF-4A37-B026-60650FF5F29E}" type="datetimeFigureOut">
              <a:rPr lang="et-EE" smtClean="0"/>
              <a:t>06.03.2025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CAEFC6F-057B-4177-A999-82BB4BE519F7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>
                <a:latin typeface="Comic Sans MS" pitchFamily="66" charset="0"/>
              </a:rPr>
              <a:t>ARSTID JA HAIGLA KADRINAS</a:t>
            </a:r>
            <a:endParaRPr lang="et-EE" dirty="0">
              <a:latin typeface="Comic Sans MS" pitchFamily="66" charset="0"/>
            </a:endParaRPr>
          </a:p>
        </p:txBody>
      </p:sp>
      <p:sp>
        <p:nvSpPr>
          <p:cNvPr id="11" name="Teksti kohatäide 10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4040188" cy="1152128"/>
          </a:xfrm>
        </p:spPr>
        <p:txBody>
          <a:bodyPr>
            <a:noAutofit/>
          </a:bodyPr>
          <a:lstStyle/>
          <a:p>
            <a:endParaRPr lang="et-EE" sz="1600" b="0" dirty="0" smtClean="0">
              <a:effectLst/>
              <a:latin typeface="Comic Sans MS" pitchFamily="66" charset="0"/>
            </a:endParaRPr>
          </a:p>
          <a:p>
            <a:endParaRPr lang="et-EE" sz="1600" dirty="0">
              <a:latin typeface="Comic Sans MS" pitchFamily="66" charset="0"/>
            </a:endParaRPr>
          </a:p>
          <a:p>
            <a:endParaRPr lang="et-EE" sz="1600" b="0" dirty="0" smtClean="0">
              <a:effectLst/>
              <a:latin typeface="Comic Sans MS" pitchFamily="66" charset="0"/>
            </a:endParaRPr>
          </a:p>
          <a:p>
            <a:endParaRPr lang="et-EE" sz="1600" b="0" dirty="0" smtClean="0">
              <a:effectLst/>
              <a:latin typeface="Comic Sans MS" pitchFamily="66" charset="0"/>
            </a:endParaRPr>
          </a:p>
          <a:p>
            <a:endParaRPr lang="et-EE" sz="1600" dirty="0">
              <a:latin typeface="Comic Sans MS" pitchFamily="66" charset="0"/>
            </a:endParaRPr>
          </a:p>
          <a:p>
            <a:endParaRPr lang="et-EE" sz="1600" b="0" dirty="0" smtClean="0">
              <a:effectLst/>
              <a:latin typeface="Comic Sans MS" pitchFamily="66" charset="0"/>
            </a:endParaRPr>
          </a:p>
          <a:p>
            <a:endParaRPr lang="et-EE" sz="1600" dirty="0">
              <a:latin typeface="Comic Sans MS" pitchFamily="66" charset="0"/>
            </a:endParaRPr>
          </a:p>
          <a:p>
            <a:endParaRPr lang="et-EE" sz="1600" b="0" dirty="0" smtClean="0">
              <a:effectLst/>
              <a:latin typeface="Comic Sans MS" pitchFamily="66" charset="0"/>
            </a:endParaRPr>
          </a:p>
          <a:p>
            <a:endParaRPr lang="et-EE" sz="1600" dirty="0">
              <a:latin typeface="Comic Sans MS" pitchFamily="66" charset="0"/>
            </a:endParaRPr>
          </a:p>
          <a:p>
            <a:endParaRPr lang="et-EE" sz="1600" b="0" dirty="0" smtClean="0">
              <a:effectLst/>
              <a:latin typeface="Comic Sans MS" pitchFamily="66" charset="0"/>
            </a:endParaRPr>
          </a:p>
          <a:p>
            <a:r>
              <a:rPr lang="et-EE" sz="1600" b="0" dirty="0" smtClean="0">
                <a:effectLst/>
                <a:latin typeface="Comic Sans MS" pitchFamily="66" charset="0"/>
              </a:rPr>
              <a:t>TUNTUD KODUUURIJA RICHARD TAMMIK KIRJUTAB RAAMATUS </a:t>
            </a:r>
            <a:r>
              <a:rPr lang="et-EE" sz="1600" b="1" i="1" dirty="0" smtClean="0">
                <a:effectLst/>
                <a:latin typeface="Comic Sans MS" pitchFamily="66" charset="0"/>
              </a:rPr>
              <a:t>KADRINA KIHELKOND LÄBI AEGADE</a:t>
            </a:r>
            <a:r>
              <a:rPr lang="et-EE" sz="1600" b="1" i="1" dirty="0" smtClean="0">
                <a:latin typeface="Comic Sans MS" pitchFamily="66" charset="0"/>
              </a:rPr>
              <a:t>    </a:t>
            </a:r>
          </a:p>
          <a:p>
            <a:pPr algn="ctr"/>
            <a:r>
              <a:rPr lang="et-EE" sz="1600" b="0" dirty="0">
                <a:latin typeface="Comic Sans MS" pitchFamily="66" charset="0"/>
              </a:rPr>
              <a:t> </a:t>
            </a:r>
            <a:r>
              <a:rPr lang="et-EE" sz="1600" b="0" dirty="0" smtClean="0">
                <a:latin typeface="Comic Sans MS" pitchFamily="66" charset="0"/>
              </a:rPr>
              <a:t>   </a:t>
            </a:r>
            <a:endParaRPr lang="et-EE" sz="1600" b="0" dirty="0"/>
          </a:p>
        </p:txBody>
      </p:sp>
      <p:sp>
        <p:nvSpPr>
          <p:cNvPr id="12" name="Sisu kohatäide 11"/>
          <p:cNvSpPr>
            <a:spLocks noGrp="1"/>
          </p:cNvSpPr>
          <p:nvPr>
            <p:ph sz="half" idx="2"/>
          </p:nvPr>
        </p:nvSpPr>
        <p:spPr>
          <a:xfrm>
            <a:off x="251520" y="2780928"/>
            <a:ext cx="4184204" cy="345638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fi-FI" dirty="0" smtClean="0">
                <a:effectLst/>
              </a:rPr>
              <a:t/>
            </a:r>
            <a:br>
              <a:rPr lang="fi-FI" dirty="0" smtClean="0">
                <a:effectLst/>
              </a:rPr>
            </a:br>
            <a:endParaRPr lang="et-EE" dirty="0" smtClean="0">
              <a:effectLst/>
            </a:endParaRPr>
          </a:p>
          <a:p>
            <a:pPr marL="0" indent="0" algn="ctr">
              <a:buNone/>
            </a:pPr>
            <a:r>
              <a:rPr lang="et-EE" sz="6400" dirty="0" smtClean="0"/>
              <a:t>Kui </a:t>
            </a:r>
            <a:r>
              <a:rPr lang="et-EE" sz="6400" dirty="0" err="1"/>
              <a:t>Undla</a:t>
            </a:r>
            <a:r>
              <a:rPr lang="et-EE" sz="6400" dirty="0"/>
              <a:t> vald 1921 aasta veebruaris </a:t>
            </a:r>
            <a:r>
              <a:rPr lang="et-EE" sz="6400" dirty="0" err="1"/>
              <a:t>Undla</a:t>
            </a:r>
            <a:r>
              <a:rPr lang="et-EE" sz="6400" dirty="0"/>
              <a:t> mõisa maid jagas,  andis  ta  arstiringkonna  käsutusse nii talukoha Nr. 48, </a:t>
            </a:r>
            <a:r>
              <a:rPr lang="et-EE" sz="6400" dirty="0" smtClean="0"/>
              <a:t>s.o nii </a:t>
            </a:r>
            <a:r>
              <a:rPr lang="et-EE" sz="6400" dirty="0" err="1" smtClean="0"/>
              <a:t>Undla</a:t>
            </a:r>
            <a:r>
              <a:rPr lang="et-EE" sz="6400" dirty="0" smtClean="0"/>
              <a:t> </a:t>
            </a:r>
            <a:r>
              <a:rPr lang="et-EE" sz="6400" dirty="0"/>
              <a:t>mõisa </a:t>
            </a:r>
            <a:r>
              <a:rPr lang="et-EE" sz="6400" dirty="0" smtClean="0"/>
              <a:t>südame </a:t>
            </a:r>
            <a:r>
              <a:rPr lang="et-EE" sz="6400" dirty="0"/>
              <a:t>kui ka ruumid riigi kätte võetud mõisa häärberis. Kas too arstiringkond seda kasutada jõudis, ei oska öelda, kuid juba üsna pea, vist 1922. </a:t>
            </a:r>
            <a:r>
              <a:rPr lang="et-EE" sz="6400" dirty="0" smtClean="0"/>
              <a:t>a, </a:t>
            </a:r>
            <a:r>
              <a:rPr lang="et-EE" sz="6400" dirty="0"/>
              <a:t>on moodustatud </a:t>
            </a:r>
            <a:endParaRPr lang="et-EE" sz="6400" dirty="0" smtClean="0"/>
          </a:p>
          <a:p>
            <a:pPr marL="0" indent="0" algn="ctr">
              <a:buNone/>
            </a:pPr>
            <a:r>
              <a:rPr lang="et-EE" sz="6400" u="sng" dirty="0" smtClean="0"/>
              <a:t>Kadrina </a:t>
            </a:r>
            <a:r>
              <a:rPr lang="et-EE" sz="6400" u="sng" dirty="0"/>
              <a:t>maa-arstijaoskond </a:t>
            </a:r>
            <a:endParaRPr lang="et-EE" sz="6400" u="sng" dirty="0" smtClean="0"/>
          </a:p>
          <a:p>
            <a:pPr marL="0" indent="0" algn="ctr">
              <a:buNone/>
            </a:pPr>
            <a:r>
              <a:rPr lang="et-EE" sz="6400" dirty="0" smtClean="0"/>
              <a:t>ja </a:t>
            </a:r>
            <a:r>
              <a:rPr lang="et-EE" sz="6400" dirty="0"/>
              <a:t>selle kasutusse läksid siis tõepoolest nii need ruumid kui ka </a:t>
            </a:r>
            <a:r>
              <a:rPr lang="et-EE" sz="6400" dirty="0" smtClean="0"/>
              <a:t>ringkonnaarstile </a:t>
            </a:r>
            <a:r>
              <a:rPr lang="et-EE" sz="6400" dirty="0"/>
              <a:t>määratud talu. Ei esimestest jaoskonnaarstidest ega tolle talu kasutamisest ole õiget pilti, kuid esimese </a:t>
            </a:r>
            <a:r>
              <a:rPr lang="et-EE" sz="6400" dirty="0" smtClean="0"/>
              <a:t>jaoskonnaarstina pakutakse  </a:t>
            </a:r>
            <a:r>
              <a:rPr lang="et-EE" sz="6400" dirty="0"/>
              <a:t>kedagi naisarst </a:t>
            </a:r>
            <a:r>
              <a:rPr lang="et-EE" sz="6400" b="1" dirty="0" err="1"/>
              <a:t>Goldbergi</a:t>
            </a:r>
            <a:r>
              <a:rPr lang="et-EE" sz="6400" dirty="0"/>
              <a:t>. </a:t>
            </a:r>
          </a:p>
          <a:p>
            <a:endParaRPr lang="et-EE" dirty="0"/>
          </a:p>
        </p:txBody>
      </p:sp>
      <p:sp>
        <p:nvSpPr>
          <p:cNvPr id="13" name="Teksti kohatäide 12"/>
          <p:cNvSpPr>
            <a:spLocks noGrp="1"/>
          </p:cNvSpPr>
          <p:nvPr>
            <p:ph type="body" sz="quarter" idx="3"/>
          </p:nvPr>
        </p:nvSpPr>
        <p:spPr>
          <a:xfrm>
            <a:off x="4645025" y="2060848"/>
            <a:ext cx="4041775" cy="864096"/>
          </a:xfrm>
        </p:spPr>
        <p:txBody>
          <a:bodyPr>
            <a:normAutofit/>
          </a:bodyPr>
          <a:lstStyle/>
          <a:p>
            <a:pPr algn="ctr"/>
            <a:r>
              <a:rPr lang="et-EE" dirty="0" smtClean="0">
                <a:latin typeface="Comic Sans MS" pitchFamily="66" charset="0"/>
              </a:rPr>
              <a:t>UNDLA MÕISA HÄÄRBER 1950ndail aastail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2" name="Sisu kohatäide 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59" y="3146026"/>
            <a:ext cx="4163718" cy="273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1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Hambaarst LIIVIA KRISTAPSON </a:t>
            </a:r>
            <a:r>
              <a:rPr lang="et-EE" sz="3200" dirty="0">
                <a:latin typeface="Comic Sans MS" pitchFamily="66" charset="0"/>
              </a:rPr>
              <a:t/>
            </a:r>
            <a:br>
              <a:rPr lang="et-EE" sz="3200" dirty="0">
                <a:latin typeface="Comic Sans MS" pitchFamily="66" charset="0"/>
              </a:rPr>
            </a:br>
            <a:r>
              <a:rPr lang="et-EE" sz="3200" dirty="0" smtClean="0">
                <a:latin typeface="Comic Sans MS" pitchFamily="66" charset="0"/>
              </a:rPr>
              <a:t>1918-1996 * KADRINAS 1957-1960</a:t>
            </a:r>
            <a:endParaRPr lang="et-EE" sz="3200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7" y="2780928"/>
            <a:ext cx="4208025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isu kohatäide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27" y="2780928"/>
            <a:ext cx="3991549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46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TOHTREID </a:t>
            </a:r>
            <a:r>
              <a:rPr lang="et-EE" sz="3200" dirty="0">
                <a:latin typeface="Comic Sans MS" pitchFamily="66" charset="0"/>
              </a:rPr>
              <a:t/>
            </a:r>
            <a:br>
              <a:rPr lang="et-EE" sz="3200" dirty="0">
                <a:latin typeface="Comic Sans MS" pitchFamily="66" charset="0"/>
              </a:rPr>
            </a:br>
            <a:r>
              <a:rPr lang="et-EE" sz="3200" dirty="0" smtClean="0">
                <a:latin typeface="Comic Sans MS" pitchFamily="66" charset="0"/>
              </a:rPr>
              <a:t>1950-1960ndatest </a:t>
            </a:r>
            <a:r>
              <a:rPr lang="et-EE" sz="3200" dirty="0">
                <a:latin typeface="Comic Sans MS" pitchFamily="66" charset="0"/>
              </a:rPr>
              <a:t>aastatest</a:t>
            </a:r>
            <a:endParaRPr lang="et-EE" sz="32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83568" y="2240280"/>
            <a:ext cx="3816424" cy="658368"/>
          </a:xfrm>
        </p:spPr>
        <p:txBody>
          <a:bodyPr>
            <a:normAutofit fontScale="850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Enno Alfred Kõiv (s 1933)</a:t>
            </a:r>
          </a:p>
          <a:p>
            <a:r>
              <a:rPr lang="et-EE" dirty="0" smtClean="0">
                <a:latin typeface="Comic Sans MS" pitchFamily="66" charset="0"/>
              </a:rPr>
              <a:t>Kadrinas 1958-1963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70" y="2947988"/>
            <a:ext cx="2174133" cy="3261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4008" y="2240280"/>
            <a:ext cx="3816424" cy="658368"/>
          </a:xfrm>
        </p:spPr>
        <p:txBody>
          <a:bodyPr>
            <a:noAutofit/>
          </a:bodyPr>
          <a:lstStyle/>
          <a:p>
            <a:r>
              <a:rPr lang="et-EE" sz="2000" dirty="0" smtClean="0">
                <a:latin typeface="Comic Sans MS" pitchFamily="66" charset="0"/>
              </a:rPr>
              <a:t>Kollektiiv </a:t>
            </a:r>
          </a:p>
          <a:p>
            <a:r>
              <a:rPr lang="et-EE" sz="2000" dirty="0" smtClean="0">
                <a:latin typeface="Comic Sans MS" pitchFamily="66" charset="0"/>
              </a:rPr>
              <a:t>Dr Kõivu aegadest 1963 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08" y="3140968"/>
            <a:ext cx="4651700" cy="302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9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>
                <a:latin typeface="Comic Sans MS" pitchFamily="66" charset="0"/>
              </a:rPr>
              <a:t>Lühikest aega arstina Kadrinas</a:t>
            </a:r>
            <a:endParaRPr lang="et-EE" sz="3200" dirty="0"/>
          </a:p>
        </p:txBody>
      </p:sp>
      <p:sp>
        <p:nvSpPr>
          <p:cNvPr id="8" name="Teksti kohatäide 7"/>
          <p:cNvSpPr>
            <a:spLocks noGrp="1"/>
          </p:cNvSpPr>
          <p:nvPr>
            <p:ph type="body" idx="1"/>
          </p:nvPr>
        </p:nvSpPr>
        <p:spPr>
          <a:xfrm>
            <a:off x="683568" y="1988840"/>
            <a:ext cx="3810438" cy="792088"/>
          </a:xfrm>
        </p:spPr>
        <p:txBody>
          <a:bodyPr>
            <a:normAutofit fontScale="25000" lnSpcReduction="20000"/>
          </a:bodyPr>
          <a:lstStyle/>
          <a:p>
            <a:endParaRPr lang="et-EE" dirty="0">
              <a:latin typeface="Comic Sans MS" pitchFamily="66" charset="0"/>
            </a:endParaRPr>
          </a:p>
          <a:p>
            <a:endParaRPr lang="et-EE" dirty="0" smtClean="0">
              <a:latin typeface="Comic Sans MS" pitchFamily="66" charset="0"/>
            </a:endParaRPr>
          </a:p>
          <a:p>
            <a:endParaRPr lang="et-EE" dirty="0">
              <a:latin typeface="Comic Sans MS" pitchFamily="66" charset="0"/>
            </a:endParaRPr>
          </a:p>
          <a:p>
            <a:r>
              <a:rPr lang="et-EE" sz="8000" dirty="0" smtClean="0">
                <a:latin typeface="Comic Sans MS" pitchFamily="66" charset="0"/>
              </a:rPr>
              <a:t>Viivi Ansip (</a:t>
            </a:r>
            <a:r>
              <a:rPr lang="et-EE" sz="8000" dirty="0" err="1" smtClean="0">
                <a:latin typeface="Comic Sans MS" pitchFamily="66" charset="0"/>
              </a:rPr>
              <a:t>Tiidor</a:t>
            </a:r>
            <a:r>
              <a:rPr lang="et-EE" sz="8000" dirty="0" smtClean="0">
                <a:latin typeface="Comic Sans MS" pitchFamily="66" charset="0"/>
              </a:rPr>
              <a:t>)</a:t>
            </a:r>
            <a:endParaRPr lang="et-EE" sz="8000" dirty="0">
              <a:latin typeface="Comic Sans MS" pitchFamily="66" charset="0"/>
            </a:endParaRPr>
          </a:p>
          <a:p>
            <a:r>
              <a:rPr lang="et-EE" sz="8000" dirty="0" smtClean="0">
                <a:latin typeface="Comic Sans MS" pitchFamily="66" charset="0"/>
              </a:rPr>
              <a:t>1958-1961</a:t>
            </a:r>
            <a:endParaRPr lang="et-EE" sz="8000" dirty="0">
              <a:latin typeface="Comic Sans MS" pitchFamily="66" charset="0"/>
            </a:endParaRPr>
          </a:p>
        </p:txBody>
      </p:sp>
      <p:pic>
        <p:nvPicPr>
          <p:cNvPr id="12" name="Sisu kohatäide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0" y="2852936"/>
            <a:ext cx="2909156" cy="3251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ksti kohatäide 9"/>
          <p:cNvSpPr>
            <a:spLocks noGrp="1"/>
          </p:cNvSpPr>
          <p:nvPr>
            <p:ph type="body" sz="quarter" idx="3"/>
          </p:nvPr>
        </p:nvSpPr>
        <p:spPr>
          <a:xfrm>
            <a:off x="4644008" y="2060848"/>
            <a:ext cx="3805586" cy="720080"/>
          </a:xfrm>
        </p:spPr>
        <p:txBody>
          <a:bodyPr>
            <a:normAutofit fontScale="25000" lnSpcReduction="20000"/>
          </a:bodyPr>
          <a:lstStyle/>
          <a:p>
            <a:endParaRPr lang="et-EE" sz="2900" dirty="0" smtClean="0">
              <a:latin typeface="Comic Sans MS" pitchFamily="66" charset="0"/>
            </a:endParaRPr>
          </a:p>
          <a:p>
            <a:r>
              <a:rPr lang="et-EE" sz="8000" dirty="0" err="1" smtClean="0">
                <a:latin typeface="Comic Sans MS" pitchFamily="66" charset="0"/>
              </a:rPr>
              <a:t>Hedvig</a:t>
            </a:r>
            <a:r>
              <a:rPr lang="et-EE" sz="8000" dirty="0" smtClean="0">
                <a:latin typeface="Comic Sans MS" pitchFamily="66" charset="0"/>
              </a:rPr>
              <a:t> </a:t>
            </a:r>
            <a:r>
              <a:rPr lang="et-EE" sz="8000" dirty="0" err="1">
                <a:latin typeface="Comic Sans MS" pitchFamily="66" charset="0"/>
              </a:rPr>
              <a:t>Hussar</a:t>
            </a:r>
            <a:r>
              <a:rPr lang="et-EE" sz="8000" dirty="0">
                <a:latin typeface="Comic Sans MS" pitchFamily="66" charset="0"/>
              </a:rPr>
              <a:t> </a:t>
            </a:r>
          </a:p>
          <a:p>
            <a:r>
              <a:rPr lang="et-EE" sz="8000" dirty="0">
                <a:latin typeface="Comic Sans MS" pitchFamily="66" charset="0"/>
              </a:rPr>
              <a:t>1957-1958</a:t>
            </a:r>
          </a:p>
          <a:p>
            <a:endParaRPr lang="et-EE" dirty="0"/>
          </a:p>
        </p:txBody>
      </p:sp>
      <p:pic>
        <p:nvPicPr>
          <p:cNvPr id="13" name="Sisu kohatäide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65" y="2852936"/>
            <a:ext cx="2919512" cy="3247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27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>
                <a:latin typeface="Comic Sans MS" pitchFamily="66" charset="0"/>
              </a:rPr>
              <a:t>Lühikest aega arstina Kadrinas</a:t>
            </a:r>
            <a:endParaRPr lang="et-EE" sz="32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83568" y="2240280"/>
            <a:ext cx="3810438" cy="658368"/>
          </a:xfrm>
        </p:spPr>
        <p:txBody>
          <a:bodyPr>
            <a:normAutofit fontScale="85000" lnSpcReduction="20000"/>
          </a:bodyPr>
          <a:lstStyle/>
          <a:p>
            <a:r>
              <a:rPr lang="et-EE" dirty="0">
                <a:latin typeface="Comic Sans MS" pitchFamily="66" charset="0"/>
              </a:rPr>
              <a:t>Ülo </a:t>
            </a:r>
            <a:r>
              <a:rPr lang="et-EE" dirty="0" err="1">
                <a:latin typeface="Comic Sans MS" pitchFamily="66" charset="0"/>
              </a:rPr>
              <a:t>Kurik</a:t>
            </a:r>
            <a:r>
              <a:rPr lang="et-EE" dirty="0">
                <a:latin typeface="Comic Sans MS" pitchFamily="66" charset="0"/>
              </a:rPr>
              <a:t> </a:t>
            </a:r>
          </a:p>
          <a:p>
            <a:r>
              <a:rPr lang="et-EE" dirty="0">
                <a:latin typeface="Comic Sans MS" pitchFamily="66" charset="0"/>
              </a:rPr>
              <a:t>  </a:t>
            </a:r>
            <a:r>
              <a:rPr lang="et-EE" dirty="0" smtClean="0">
                <a:latin typeface="Comic Sans MS" pitchFamily="66" charset="0"/>
              </a:rPr>
              <a:t>1961-1964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1" y="3429000"/>
            <a:ext cx="2657158" cy="2304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324624"/>
          </a:xfrm>
        </p:spPr>
        <p:txBody>
          <a:bodyPr>
            <a:normAutofit fontScale="77500" lnSpcReduction="20000"/>
          </a:bodyPr>
          <a:lstStyle/>
          <a:p>
            <a:r>
              <a:rPr lang="et-EE" dirty="0" smtClean="0"/>
              <a:t>*</a:t>
            </a:r>
            <a:endParaRPr lang="et-EE" dirty="0"/>
          </a:p>
        </p:txBody>
      </p:sp>
      <p:pic>
        <p:nvPicPr>
          <p:cNvPr id="8" name="Sisu kohatäid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39" y="2780929"/>
            <a:ext cx="3280665" cy="3335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83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1960ndatest aastatest</a:t>
            </a:r>
            <a:endParaRPr lang="et-EE" sz="3200" dirty="0">
              <a:latin typeface="Comic Sans MS" pitchFamily="66" charset="0"/>
            </a:endParaRPr>
          </a:p>
        </p:txBody>
      </p:sp>
      <p:pic>
        <p:nvPicPr>
          <p:cNvPr id="11" name="Sisu kohatäide 10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20889"/>
            <a:ext cx="2376264" cy="3615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isu kohatäide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11916"/>
            <a:ext cx="5112567" cy="2761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509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err="1" smtClean="0">
                <a:latin typeface="Comic Sans MS" pitchFamily="66" charset="0"/>
              </a:rPr>
              <a:t>Medpersonal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6" name="Teksti kohatäide 5"/>
          <p:cNvSpPr>
            <a:spLocks noGrp="1"/>
          </p:cNvSpPr>
          <p:nvPr>
            <p:ph type="body" idx="1"/>
          </p:nvPr>
        </p:nvSpPr>
        <p:spPr>
          <a:xfrm>
            <a:off x="683568" y="2240280"/>
            <a:ext cx="3810438" cy="658368"/>
          </a:xfrm>
        </p:spPr>
        <p:txBody>
          <a:bodyPr>
            <a:normAutofit lnSpcReduction="10000"/>
          </a:bodyPr>
          <a:lstStyle/>
          <a:p>
            <a:r>
              <a:rPr lang="et-EE" sz="2000" dirty="0" smtClean="0">
                <a:latin typeface="Comic Sans MS" pitchFamily="66" charset="0"/>
              </a:rPr>
              <a:t>Vanemõde Hilja </a:t>
            </a:r>
            <a:r>
              <a:rPr lang="et-EE" sz="2000" dirty="0" err="1" smtClean="0">
                <a:latin typeface="Comic Sans MS" pitchFamily="66" charset="0"/>
              </a:rPr>
              <a:t>Saaren</a:t>
            </a:r>
            <a:r>
              <a:rPr lang="et-EE" sz="2000" dirty="0" smtClean="0">
                <a:latin typeface="Comic Sans MS" pitchFamily="66" charset="0"/>
              </a:rPr>
              <a:t> ja medõde </a:t>
            </a:r>
            <a:r>
              <a:rPr lang="et-EE" sz="2000" dirty="0" err="1" smtClean="0">
                <a:latin typeface="Comic Sans MS" pitchFamily="66" charset="0"/>
              </a:rPr>
              <a:t>Herta</a:t>
            </a:r>
            <a:r>
              <a:rPr lang="et-EE" sz="2000" dirty="0" smtClean="0">
                <a:latin typeface="Comic Sans MS" pitchFamily="66" charset="0"/>
              </a:rPr>
              <a:t> Anni</a:t>
            </a:r>
            <a:endParaRPr lang="et-EE" sz="2000" dirty="0">
              <a:latin typeface="Comic Sans MS" pitchFamily="66" charset="0"/>
            </a:endParaRPr>
          </a:p>
        </p:txBody>
      </p:sp>
      <p:sp>
        <p:nvSpPr>
          <p:cNvPr id="8" name="Teksti kohatäide 7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3805586" cy="909808"/>
          </a:xfrm>
        </p:spPr>
        <p:txBody>
          <a:bodyPr>
            <a:noAutofit/>
          </a:bodyPr>
          <a:lstStyle/>
          <a:p>
            <a:r>
              <a:rPr lang="et-EE" sz="2000" dirty="0" smtClean="0">
                <a:latin typeface="Comic Sans MS" pitchFamily="66" charset="0"/>
              </a:rPr>
              <a:t>Medõde Malle </a:t>
            </a:r>
            <a:r>
              <a:rPr lang="et-EE" sz="2000" dirty="0" err="1" smtClean="0">
                <a:latin typeface="Comic Sans MS" pitchFamily="66" charset="0"/>
              </a:rPr>
              <a:t>Maasik</a:t>
            </a:r>
            <a:r>
              <a:rPr lang="et-EE" sz="2000" dirty="0" smtClean="0">
                <a:latin typeface="Comic Sans MS" pitchFamily="66" charset="0"/>
              </a:rPr>
              <a:t>, vanemõde Hilja </a:t>
            </a:r>
            <a:r>
              <a:rPr lang="et-EE" sz="2000" dirty="0" err="1" smtClean="0">
                <a:latin typeface="Comic Sans MS" pitchFamily="66" charset="0"/>
              </a:rPr>
              <a:t>Saaren</a:t>
            </a:r>
            <a:r>
              <a:rPr lang="et-EE" sz="2000" dirty="0" smtClean="0">
                <a:latin typeface="Comic Sans MS" pitchFamily="66" charset="0"/>
              </a:rPr>
              <a:t> ja laborant 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11" name="Sisu kohatäide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28" y="2944813"/>
            <a:ext cx="2394632" cy="3368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isu kohatäide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22" y="2947988"/>
            <a:ext cx="2705414" cy="3299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359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Hambaarst Liivi Lomp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27584" y="2132856"/>
            <a:ext cx="3666422" cy="576064"/>
          </a:xfrm>
        </p:spPr>
        <p:txBody>
          <a:bodyPr>
            <a:normAutofit/>
          </a:bodyPr>
          <a:lstStyle/>
          <a:p>
            <a:r>
              <a:rPr lang="et-EE" sz="2000" dirty="0" smtClean="0">
                <a:latin typeface="Comic Sans MS" pitchFamily="66" charset="0"/>
              </a:rPr>
              <a:t>Kadrinas 1960-1994</a:t>
            </a:r>
            <a:endParaRPr lang="et-EE" sz="2000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499992" y="1988840"/>
            <a:ext cx="3949602" cy="1080120"/>
          </a:xfrm>
        </p:spPr>
        <p:txBody>
          <a:bodyPr>
            <a:noAutofit/>
          </a:bodyPr>
          <a:lstStyle/>
          <a:p>
            <a:endParaRPr lang="et-EE" sz="1800" dirty="0" smtClean="0">
              <a:latin typeface="Comic Sans MS" pitchFamily="66" charset="0"/>
            </a:endParaRPr>
          </a:p>
          <a:p>
            <a:endParaRPr lang="et-EE" sz="1800" dirty="0">
              <a:latin typeface="Comic Sans MS" pitchFamily="66" charset="0"/>
            </a:endParaRPr>
          </a:p>
          <a:p>
            <a:r>
              <a:rPr lang="et-EE" sz="1800" dirty="0" smtClean="0">
                <a:latin typeface="Comic Sans MS" pitchFamily="66" charset="0"/>
              </a:rPr>
              <a:t>Paremal Liivi Lomp, keskel registraator Linda Saarmets, vasakul hambaarsti assistent Urve </a:t>
            </a:r>
            <a:endParaRPr lang="et-EE" sz="1800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00798"/>
            <a:ext cx="2304256" cy="3558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isu kohatäide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25" y="3212976"/>
            <a:ext cx="4195176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857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alkiri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1970-1980ndad aastad haiglas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10" name="Teksti kohatäide 9"/>
          <p:cNvSpPr>
            <a:spLocks noGrp="1"/>
          </p:cNvSpPr>
          <p:nvPr>
            <p:ph type="body" idx="1"/>
          </p:nvPr>
        </p:nvSpPr>
        <p:spPr>
          <a:xfrm>
            <a:off x="395536" y="2240280"/>
            <a:ext cx="4176464" cy="658368"/>
          </a:xfrm>
        </p:spPr>
        <p:txBody>
          <a:bodyPr>
            <a:normAutofit fontScale="92500" lnSpcReduction="10000"/>
          </a:bodyPr>
          <a:lstStyle/>
          <a:p>
            <a:r>
              <a:rPr lang="et-EE" sz="2000" dirty="0" smtClean="0">
                <a:latin typeface="Comic Sans MS" pitchFamily="66" charset="0"/>
              </a:rPr>
              <a:t>Medõde Valli </a:t>
            </a:r>
            <a:r>
              <a:rPr lang="et-EE" sz="2000" dirty="0" err="1" smtClean="0">
                <a:latin typeface="Comic Sans MS" pitchFamily="66" charset="0"/>
              </a:rPr>
              <a:t>Velpler</a:t>
            </a:r>
            <a:r>
              <a:rPr lang="et-EE" sz="2000" dirty="0" smtClean="0">
                <a:latin typeface="Comic Sans MS" pitchFamily="66" charset="0"/>
              </a:rPr>
              <a:t> ja vanemõde Hilja </a:t>
            </a:r>
            <a:r>
              <a:rPr lang="et-EE" sz="2000" dirty="0" err="1" smtClean="0">
                <a:latin typeface="Comic Sans MS" pitchFamily="66" charset="0"/>
              </a:rPr>
              <a:t>Saaren</a:t>
            </a:r>
            <a:r>
              <a:rPr lang="et-EE" sz="2000" dirty="0" smtClean="0">
                <a:latin typeface="Comic Sans MS" pitchFamily="66" charset="0"/>
              </a:rPr>
              <a:t> palatis patsientidega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14" name="Sisu kohatäide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25800"/>
            <a:ext cx="4169097" cy="2773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ksti kohatäide 11"/>
          <p:cNvSpPr>
            <a:spLocks noGrp="1"/>
          </p:cNvSpPr>
          <p:nvPr>
            <p:ph type="body" sz="quarter" idx="3"/>
          </p:nvPr>
        </p:nvSpPr>
        <p:spPr>
          <a:xfrm>
            <a:off x="4644008" y="2060848"/>
            <a:ext cx="4248472" cy="1008112"/>
          </a:xfrm>
        </p:spPr>
        <p:txBody>
          <a:bodyPr>
            <a:noAutofit/>
          </a:bodyPr>
          <a:lstStyle/>
          <a:p>
            <a:r>
              <a:rPr lang="et-EE" sz="1800" dirty="0" smtClean="0">
                <a:latin typeface="Comic Sans MS" pitchFamily="66" charset="0"/>
              </a:rPr>
              <a:t>Ämmaemandad Maie Puskar ja </a:t>
            </a:r>
            <a:r>
              <a:rPr lang="et-EE" sz="1800" dirty="0" err="1" smtClean="0">
                <a:latin typeface="Comic Sans MS" pitchFamily="66" charset="0"/>
              </a:rPr>
              <a:t>Natalie</a:t>
            </a:r>
            <a:r>
              <a:rPr lang="et-EE" sz="1800" dirty="0" smtClean="0">
                <a:latin typeface="Comic Sans MS" pitchFamily="66" charset="0"/>
              </a:rPr>
              <a:t> </a:t>
            </a:r>
            <a:r>
              <a:rPr lang="et-EE" sz="1800" dirty="0" err="1" smtClean="0">
                <a:latin typeface="Comic Sans MS" pitchFamily="66" charset="0"/>
              </a:rPr>
              <a:t>Soikkel</a:t>
            </a:r>
            <a:r>
              <a:rPr lang="et-EE" sz="1800" dirty="0" smtClean="0">
                <a:latin typeface="Comic Sans MS" pitchFamily="66" charset="0"/>
              </a:rPr>
              <a:t> ning sanitar Linda Mägi palatis patsientidega</a:t>
            </a:r>
            <a:endParaRPr lang="et-EE" sz="1800" dirty="0">
              <a:latin typeface="Comic Sans MS" pitchFamily="66" charset="0"/>
            </a:endParaRPr>
          </a:p>
        </p:txBody>
      </p:sp>
      <p:pic>
        <p:nvPicPr>
          <p:cNvPr id="15" name="Sisu kohatäide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35624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421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Arstina Kadrinas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1051560" y="2132856"/>
            <a:ext cx="3442446" cy="765792"/>
          </a:xfrm>
        </p:spPr>
        <p:txBody>
          <a:bodyPr/>
          <a:lstStyle/>
          <a:p>
            <a:r>
              <a:rPr lang="et-EE" sz="2000" dirty="0" smtClean="0">
                <a:latin typeface="Comic Sans MS" pitchFamily="66" charset="0"/>
              </a:rPr>
              <a:t>Georg </a:t>
            </a:r>
            <a:r>
              <a:rPr lang="et-EE" sz="2000" dirty="0" err="1" smtClean="0">
                <a:latin typeface="Comic Sans MS" pitchFamily="66" charset="0"/>
              </a:rPr>
              <a:t>Karaste</a:t>
            </a:r>
            <a:endParaRPr lang="et-EE" sz="2000" dirty="0" smtClean="0">
              <a:latin typeface="Comic Sans MS" pitchFamily="66" charset="0"/>
            </a:endParaRPr>
          </a:p>
          <a:p>
            <a:r>
              <a:rPr lang="et-EE" sz="2000" dirty="0" smtClean="0">
                <a:latin typeface="Comic Sans MS" pitchFamily="66" charset="0"/>
              </a:rPr>
              <a:t>1964-1969</a:t>
            </a:r>
            <a:endParaRPr lang="et-EE" sz="2000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t-EE" dirty="0" smtClean="0">
                <a:latin typeface="Comic Sans MS" pitchFamily="66" charset="0"/>
              </a:rPr>
              <a:t>*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164322"/>
            <a:ext cx="2592288" cy="3012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isu kohatäide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t-EE" dirty="0" smtClean="0">
              <a:latin typeface="Comic Sans MS" pitchFamily="66" charset="0"/>
            </a:endParaRPr>
          </a:p>
          <a:p>
            <a:pPr algn="ctr"/>
            <a:r>
              <a:rPr lang="et-EE" dirty="0" err="1" smtClean="0">
                <a:latin typeface="Comic Sans MS" pitchFamily="66" charset="0"/>
              </a:rPr>
              <a:t>Ferdinand</a:t>
            </a:r>
            <a:r>
              <a:rPr lang="et-EE" dirty="0" smtClean="0">
                <a:latin typeface="Comic Sans MS" pitchFamily="66" charset="0"/>
              </a:rPr>
              <a:t> </a:t>
            </a:r>
            <a:r>
              <a:rPr lang="et-EE" dirty="0">
                <a:latin typeface="Comic Sans MS" pitchFamily="66" charset="0"/>
              </a:rPr>
              <a:t>Rand </a:t>
            </a:r>
          </a:p>
          <a:p>
            <a:pPr marL="0" indent="0" algn="ctr">
              <a:buNone/>
            </a:pPr>
            <a:r>
              <a:rPr lang="et-EE" dirty="0">
                <a:latin typeface="Comic Sans MS" pitchFamily="66" charset="0"/>
              </a:rPr>
              <a:t>1965-1967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611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Dr </a:t>
            </a:r>
            <a:r>
              <a:rPr lang="et-EE" sz="3200" dirty="0" err="1" smtClean="0">
                <a:latin typeface="Comic Sans MS" pitchFamily="66" charset="0"/>
              </a:rPr>
              <a:t>Karaste</a:t>
            </a:r>
            <a:r>
              <a:rPr lang="et-EE" sz="3200" dirty="0" smtClean="0">
                <a:latin typeface="Comic Sans MS" pitchFamily="66" charset="0"/>
              </a:rPr>
              <a:t> aegadel</a:t>
            </a:r>
            <a:endParaRPr lang="et-EE" sz="3200" dirty="0">
              <a:latin typeface="Comic Sans MS" pitchFamily="66" charset="0"/>
            </a:endParaRPr>
          </a:p>
        </p:txBody>
      </p:sp>
      <p:pic>
        <p:nvPicPr>
          <p:cNvPr id="10" name="Sisu kohatäide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" y="3051293"/>
            <a:ext cx="4282785" cy="2537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Sisu kohatäide 10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37464"/>
            <a:ext cx="4253926" cy="2551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09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600" dirty="0" smtClean="0">
                <a:latin typeface="Comic Sans MS" pitchFamily="66" charset="0"/>
              </a:rPr>
              <a:t>GERDA LUDMILLA BÜRGER</a:t>
            </a:r>
            <a:br>
              <a:rPr lang="et-EE" sz="3600" dirty="0" smtClean="0">
                <a:latin typeface="Comic Sans MS" pitchFamily="66" charset="0"/>
              </a:rPr>
            </a:br>
            <a:r>
              <a:rPr lang="et-EE" sz="3600" dirty="0" smtClean="0">
                <a:latin typeface="Comic Sans MS" pitchFamily="66" charset="0"/>
              </a:rPr>
              <a:t>24.04.1897-04.12.1992</a:t>
            </a:r>
            <a:endParaRPr lang="et-EE" sz="3600" dirty="0">
              <a:latin typeface="Comic Sans MS" pitchFamily="66" charset="0"/>
            </a:endParaRPr>
          </a:p>
        </p:txBody>
      </p:sp>
      <p:sp>
        <p:nvSpPr>
          <p:cNvPr id="8" name="Teksti kohatäide 7"/>
          <p:cNvSpPr>
            <a:spLocks noGrp="1"/>
          </p:cNvSpPr>
          <p:nvPr>
            <p:ph type="body" idx="1"/>
          </p:nvPr>
        </p:nvSpPr>
        <p:spPr>
          <a:xfrm>
            <a:off x="467544" y="2060848"/>
            <a:ext cx="4040188" cy="1080120"/>
          </a:xfrm>
        </p:spPr>
        <p:txBody>
          <a:bodyPr>
            <a:noAutofit/>
          </a:bodyPr>
          <a:lstStyle/>
          <a:p>
            <a:pPr algn="ctr"/>
            <a:r>
              <a:rPr lang="et-EE" sz="2000" dirty="0" smtClean="0">
                <a:latin typeface="Comic Sans MS" pitchFamily="66" charset="0"/>
              </a:rPr>
              <a:t>KADRINAS JAOSKONNAARSTINA </a:t>
            </a:r>
          </a:p>
          <a:p>
            <a:pPr algn="ctr"/>
            <a:r>
              <a:rPr lang="et-EE" sz="2000" dirty="0" smtClean="0">
                <a:latin typeface="Comic Sans MS" pitchFamily="66" charset="0"/>
              </a:rPr>
              <a:t>1924-1936</a:t>
            </a:r>
            <a:endParaRPr lang="et-EE" sz="2000" dirty="0">
              <a:latin typeface="Comic Sans MS" pitchFamily="66" charset="0"/>
            </a:endParaRPr>
          </a:p>
        </p:txBody>
      </p:sp>
      <p:sp>
        <p:nvSpPr>
          <p:cNvPr id="10" name="Teksti kohatäide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mic Sans MS" pitchFamily="66" charset="0"/>
              </a:rPr>
              <a:t>NAISKODUKAITSES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12" name="Sisu kohatäide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11" y="3351010"/>
            <a:ext cx="4533152" cy="2814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isu kohatäide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84983"/>
            <a:ext cx="2065274" cy="2943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177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>
                <a:latin typeface="Comic Sans MS" pitchFamily="66" charset="0"/>
              </a:rPr>
              <a:t>D</a:t>
            </a:r>
            <a:r>
              <a:rPr lang="et-EE" sz="3200" dirty="0" smtClean="0">
                <a:latin typeface="Comic Sans MS" pitchFamily="66" charset="0"/>
              </a:rPr>
              <a:t>r </a:t>
            </a:r>
            <a:r>
              <a:rPr lang="et-EE" sz="3200" dirty="0" err="1" smtClean="0">
                <a:latin typeface="Comic Sans MS" pitchFamily="66" charset="0"/>
              </a:rPr>
              <a:t>Karaste</a:t>
            </a:r>
            <a:r>
              <a:rPr lang="et-EE" sz="3200" dirty="0" smtClean="0">
                <a:latin typeface="Comic Sans MS" pitchFamily="66" charset="0"/>
              </a:rPr>
              <a:t> aegadel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10" name="Teksti kohatäide 9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026462" cy="432048"/>
          </a:xfrm>
        </p:spPr>
        <p:txBody>
          <a:bodyPr>
            <a:normAutofit/>
          </a:bodyPr>
          <a:lstStyle/>
          <a:p>
            <a:r>
              <a:rPr lang="et-EE" sz="2000" dirty="0" smtClean="0">
                <a:latin typeface="Comic Sans MS" pitchFamily="66" charset="0"/>
              </a:rPr>
              <a:t>Kollektiiv haigla trepil </a:t>
            </a: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4420"/>
            <a:ext cx="3168352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ksti kohatäide 10"/>
          <p:cNvSpPr>
            <a:spLocks noGrp="1"/>
          </p:cNvSpPr>
          <p:nvPr>
            <p:ph type="body" sz="quarter" idx="3"/>
          </p:nvPr>
        </p:nvSpPr>
        <p:spPr>
          <a:xfrm>
            <a:off x="5002306" y="2060848"/>
            <a:ext cx="3447288" cy="1512168"/>
          </a:xfrm>
        </p:spPr>
        <p:txBody>
          <a:bodyPr>
            <a:normAutofit lnSpcReduction="10000"/>
          </a:bodyPr>
          <a:lstStyle/>
          <a:p>
            <a:r>
              <a:rPr lang="et-EE" sz="2000" dirty="0" smtClean="0">
                <a:latin typeface="Comic Sans MS" pitchFamily="66" charset="0"/>
              </a:rPr>
              <a:t>Medõde Lehte </a:t>
            </a:r>
            <a:r>
              <a:rPr lang="et-EE" sz="2000" dirty="0" err="1" smtClean="0">
                <a:latin typeface="Comic Sans MS" pitchFamily="66" charset="0"/>
              </a:rPr>
              <a:t>Siispool</a:t>
            </a:r>
            <a:r>
              <a:rPr lang="et-EE" sz="2000" dirty="0" smtClean="0">
                <a:latin typeface="Comic Sans MS" pitchFamily="66" charset="0"/>
              </a:rPr>
              <a:t> asub koduvisiidile vastsündinute juurde, sõidukiks on auto, juhiks Guido Veersalu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9" name="Sisu kohatäide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789040"/>
            <a:ext cx="4309859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953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Arstina Kadrinas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83568" y="2240280"/>
            <a:ext cx="3810438" cy="658368"/>
          </a:xfrm>
        </p:spPr>
        <p:txBody>
          <a:bodyPr>
            <a:normAutofit fontScale="850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Luule </a:t>
            </a:r>
            <a:r>
              <a:rPr lang="et-EE" dirty="0" err="1" smtClean="0">
                <a:latin typeface="Comic Sans MS" pitchFamily="66" charset="0"/>
              </a:rPr>
              <a:t>Kaldma</a:t>
            </a:r>
            <a:r>
              <a:rPr lang="et-EE" dirty="0" smtClean="0">
                <a:latin typeface="Comic Sans MS" pitchFamily="66" charset="0"/>
              </a:rPr>
              <a:t> (</a:t>
            </a:r>
            <a:r>
              <a:rPr lang="et-EE" dirty="0" err="1" smtClean="0">
                <a:latin typeface="Comic Sans MS" pitchFamily="66" charset="0"/>
              </a:rPr>
              <a:t>Teemusk</a:t>
            </a:r>
            <a:r>
              <a:rPr lang="et-EE" dirty="0" smtClean="0">
                <a:latin typeface="Comic Sans MS" pitchFamily="66" charset="0"/>
              </a:rPr>
              <a:t>)</a:t>
            </a:r>
          </a:p>
          <a:p>
            <a:r>
              <a:rPr lang="et-EE" dirty="0" smtClean="0">
                <a:latin typeface="Comic Sans MS" pitchFamily="66" charset="0"/>
              </a:rPr>
              <a:t>1969-1972</a:t>
            </a:r>
            <a:endParaRPr lang="et-EE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Linda </a:t>
            </a:r>
            <a:r>
              <a:rPr lang="et-EE" dirty="0" err="1" smtClean="0">
                <a:latin typeface="Comic Sans MS" pitchFamily="66" charset="0"/>
              </a:rPr>
              <a:t>Prost</a:t>
            </a:r>
            <a:r>
              <a:rPr lang="et-EE" dirty="0" smtClean="0">
                <a:latin typeface="Comic Sans MS" pitchFamily="66" charset="0"/>
              </a:rPr>
              <a:t> </a:t>
            </a:r>
          </a:p>
          <a:p>
            <a:r>
              <a:rPr lang="et-EE" dirty="0" smtClean="0">
                <a:latin typeface="Comic Sans MS" pitchFamily="66" charset="0"/>
              </a:rPr>
              <a:t>1974-1979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57" y="2996952"/>
            <a:ext cx="2441903" cy="3188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isu kohatäide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82921"/>
            <a:ext cx="2160240" cy="3182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1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Arstina Kadrinas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1043608" y="2204864"/>
            <a:ext cx="3442446" cy="658368"/>
          </a:xfrm>
        </p:spPr>
        <p:txBody>
          <a:bodyPr>
            <a:normAutofit fontScale="850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Tiiu </a:t>
            </a:r>
            <a:r>
              <a:rPr lang="et-EE" dirty="0" err="1" smtClean="0">
                <a:latin typeface="Comic Sans MS" pitchFamily="66" charset="0"/>
              </a:rPr>
              <a:t>Eller</a:t>
            </a:r>
            <a:r>
              <a:rPr lang="et-EE" dirty="0" smtClean="0">
                <a:latin typeface="Comic Sans MS" pitchFamily="66" charset="0"/>
              </a:rPr>
              <a:t> </a:t>
            </a:r>
          </a:p>
          <a:p>
            <a:r>
              <a:rPr lang="et-EE" dirty="0" smtClean="0">
                <a:latin typeface="Comic Sans MS" pitchFamily="66" charset="0"/>
              </a:rPr>
              <a:t>1969-1973 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10651"/>
            <a:ext cx="2448272" cy="3347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5002306" y="2132856"/>
            <a:ext cx="3447288" cy="765792"/>
          </a:xfrm>
        </p:spPr>
        <p:txBody>
          <a:bodyPr>
            <a:normAutofit lnSpcReduction="10000"/>
          </a:bodyPr>
          <a:lstStyle/>
          <a:p>
            <a:r>
              <a:rPr lang="et-EE" dirty="0" smtClean="0">
                <a:latin typeface="Comic Sans MS" pitchFamily="66" charset="0"/>
              </a:rPr>
              <a:t>Tõnis ja Liivi Randlane</a:t>
            </a:r>
          </a:p>
          <a:p>
            <a:r>
              <a:rPr lang="et-EE" sz="2000" dirty="0" smtClean="0">
                <a:latin typeface="Comic Sans MS" pitchFamily="66" charset="0"/>
              </a:rPr>
              <a:t>1972-1978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32" y="2944813"/>
            <a:ext cx="2950360" cy="3353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Arstina Kadrinas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Helle Mesi</a:t>
            </a:r>
          </a:p>
          <a:p>
            <a:r>
              <a:rPr lang="et-EE" sz="2000" dirty="0" smtClean="0">
                <a:latin typeface="Comic Sans MS" pitchFamily="66" charset="0"/>
              </a:rPr>
              <a:t>1975-1994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4" y="3140968"/>
            <a:ext cx="2986109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4008" y="2240280"/>
            <a:ext cx="3805586" cy="658368"/>
          </a:xfrm>
        </p:spPr>
        <p:txBody>
          <a:bodyPr>
            <a:normAutofit fontScale="925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Ilmar Merisalu</a:t>
            </a:r>
          </a:p>
          <a:p>
            <a:r>
              <a:rPr lang="et-EE" sz="2000" smtClean="0">
                <a:latin typeface="Comic Sans MS" pitchFamily="66" charset="0"/>
              </a:rPr>
              <a:t>1978-1983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72144"/>
            <a:ext cx="3985077" cy="2849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9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Lastearstina Kadrinas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83568" y="2240280"/>
            <a:ext cx="3810438" cy="658368"/>
          </a:xfrm>
        </p:spPr>
        <p:txBody>
          <a:bodyPr>
            <a:normAutofit fontScale="925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Ellen Tõevere</a:t>
            </a:r>
          </a:p>
          <a:p>
            <a:r>
              <a:rPr lang="et-EE" sz="2000" dirty="0" smtClean="0">
                <a:latin typeface="Comic Sans MS" pitchFamily="66" charset="0"/>
              </a:rPr>
              <a:t>1969-1988</a:t>
            </a:r>
            <a:endParaRPr lang="et-EE" sz="2000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5004048" y="2276872"/>
            <a:ext cx="3447288" cy="658368"/>
          </a:xfrm>
        </p:spPr>
        <p:txBody>
          <a:bodyPr>
            <a:normAutofit fontScale="85000" lnSpcReduction="20000"/>
          </a:bodyPr>
          <a:lstStyle/>
          <a:p>
            <a:r>
              <a:rPr lang="et-EE" dirty="0" err="1" smtClean="0">
                <a:latin typeface="Comic Sans MS" pitchFamily="66" charset="0"/>
              </a:rPr>
              <a:t>Laili</a:t>
            </a:r>
            <a:r>
              <a:rPr lang="et-EE" dirty="0" smtClean="0">
                <a:latin typeface="Comic Sans MS" pitchFamily="66" charset="0"/>
              </a:rPr>
              <a:t> Konist</a:t>
            </a:r>
          </a:p>
          <a:p>
            <a:r>
              <a:rPr lang="et-EE" dirty="0" smtClean="0">
                <a:latin typeface="Comic Sans MS" pitchFamily="66" charset="0"/>
              </a:rPr>
              <a:t>1988- jätkuvalt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06566"/>
            <a:ext cx="2520280" cy="3257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isu kohatäid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40" y="2944813"/>
            <a:ext cx="2335211" cy="324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9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Arstina Kadrinas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83568" y="2060848"/>
            <a:ext cx="3810438" cy="720080"/>
          </a:xfrm>
        </p:spPr>
        <p:txBody>
          <a:bodyPr>
            <a:normAutofit fontScale="92500" lnSpcReduction="10000"/>
          </a:bodyPr>
          <a:lstStyle/>
          <a:p>
            <a:r>
              <a:rPr lang="et-EE" dirty="0" smtClean="0">
                <a:latin typeface="Comic Sans MS" pitchFamily="66" charset="0"/>
              </a:rPr>
              <a:t>Ene Lehtla</a:t>
            </a:r>
          </a:p>
          <a:p>
            <a:r>
              <a:rPr lang="et-EE" sz="2000" dirty="0" smtClean="0">
                <a:latin typeface="Comic Sans MS" pitchFamily="66" charset="0"/>
              </a:rPr>
              <a:t>1979-2001</a:t>
            </a:r>
            <a:endParaRPr lang="et-EE" sz="2000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4008" y="2204864"/>
            <a:ext cx="3805586" cy="288032"/>
          </a:xfrm>
        </p:spPr>
        <p:txBody>
          <a:bodyPr>
            <a:normAutofit fontScale="625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*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2664296" cy="3777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isu kohatäid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52863"/>
            <a:ext cx="2304255" cy="3473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3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u kohatäid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28920"/>
            <a:ext cx="6768752" cy="4116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Kollektiiv 1984. aastal</a:t>
            </a:r>
            <a:endParaRPr lang="et-EE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84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28601"/>
            <a:ext cx="6336704" cy="4116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ealkiri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Kollektiiv 1984. aastal</a:t>
            </a:r>
            <a:endParaRPr lang="et-EE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66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Arstina Kadrinas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83568" y="2240280"/>
            <a:ext cx="3810438" cy="658368"/>
          </a:xfrm>
        </p:spPr>
        <p:txBody>
          <a:bodyPr>
            <a:normAutofit fontScale="925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Astrid Inno</a:t>
            </a:r>
          </a:p>
          <a:p>
            <a:r>
              <a:rPr lang="et-EE" sz="2000" dirty="0" smtClean="0">
                <a:latin typeface="Comic Sans MS" pitchFamily="66" charset="0"/>
              </a:rPr>
              <a:t>1982- jätkuvalt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49" y="3140969"/>
            <a:ext cx="2547479" cy="2922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4008" y="2240280"/>
            <a:ext cx="3805586" cy="658368"/>
          </a:xfrm>
        </p:spPr>
        <p:txBody>
          <a:bodyPr>
            <a:normAutofit fontScale="85000" lnSpcReduction="20000"/>
          </a:bodyPr>
          <a:lstStyle/>
          <a:p>
            <a:r>
              <a:rPr lang="et-EE" dirty="0" smtClean="0">
                <a:latin typeface="Comic Sans MS" pitchFamily="66" charset="0"/>
              </a:rPr>
              <a:t>Heli </a:t>
            </a:r>
            <a:r>
              <a:rPr lang="et-EE" dirty="0" err="1" smtClean="0">
                <a:latin typeface="Comic Sans MS" pitchFamily="66" charset="0"/>
              </a:rPr>
              <a:t>Truuver</a:t>
            </a:r>
            <a:endParaRPr lang="et-EE" dirty="0" smtClean="0">
              <a:latin typeface="Comic Sans MS" pitchFamily="66" charset="0"/>
            </a:endParaRPr>
          </a:p>
          <a:p>
            <a:r>
              <a:rPr lang="et-EE" dirty="0" smtClean="0">
                <a:latin typeface="Comic Sans MS" pitchFamily="66" charset="0"/>
              </a:rPr>
              <a:t>1982- jätkuvalt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3129672"/>
            <a:ext cx="2304256" cy="291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7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t-EE" dirty="0" smtClean="0"/>
          </a:p>
          <a:p>
            <a:pPr algn="ctr"/>
            <a:r>
              <a:rPr lang="et-EE" dirty="0" smtClean="0">
                <a:latin typeface="Comic Sans MS" panose="030F0702030302020204" pitchFamily="66" charset="0"/>
              </a:rPr>
              <a:t>Anu Meier</a:t>
            </a:r>
          </a:p>
          <a:p>
            <a:pPr algn="ctr"/>
            <a:r>
              <a:rPr lang="et-EE" dirty="0" smtClean="0">
                <a:latin typeface="Comic Sans MS" panose="030F0702030302020204" pitchFamily="66" charset="0"/>
              </a:rPr>
              <a:t>1997-2000</a:t>
            </a:r>
            <a:endParaRPr lang="et-EE" dirty="0">
              <a:latin typeface="Comic Sans MS" panose="030F0702030302020204" pitchFamily="66" charset="0"/>
            </a:endParaRPr>
          </a:p>
        </p:txBody>
      </p:sp>
      <p:sp>
        <p:nvSpPr>
          <p:cNvPr id="3" name="Pealkiri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anose="030F0702030302020204" pitchFamily="66" charset="0"/>
              </a:rPr>
              <a:t>Arstina Kadrinas</a:t>
            </a:r>
            <a:endParaRPr lang="et-EE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6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/>
          </a:bodyPr>
          <a:lstStyle/>
          <a:p>
            <a:r>
              <a:rPr lang="et-EE" sz="3600" dirty="0" smtClean="0">
                <a:latin typeface="Comic Sans MS" pitchFamily="66" charset="0"/>
              </a:rPr>
              <a:t>HILDA ESPENBERG </a:t>
            </a:r>
            <a:br>
              <a:rPr lang="et-EE" sz="3600" dirty="0" smtClean="0">
                <a:latin typeface="Comic Sans MS" pitchFamily="66" charset="0"/>
              </a:rPr>
            </a:br>
            <a:r>
              <a:rPr lang="et-EE" sz="3600" dirty="0" smtClean="0">
                <a:latin typeface="Comic Sans MS" pitchFamily="66" charset="0"/>
              </a:rPr>
              <a:t>24.02.1904-09.03.1980</a:t>
            </a:r>
            <a:endParaRPr lang="et-EE" sz="36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4040188" cy="1656184"/>
          </a:xfrm>
        </p:spPr>
        <p:txBody>
          <a:bodyPr>
            <a:noAutofit/>
          </a:bodyPr>
          <a:lstStyle/>
          <a:p>
            <a:pPr algn="ctr"/>
            <a:r>
              <a:rPr lang="et-EE" sz="1300" b="0" dirty="0" smtClean="0"/>
              <a:t>Istumas </a:t>
            </a:r>
            <a:r>
              <a:rPr lang="et-EE" sz="1300" b="0" dirty="0"/>
              <a:t>(vasakult) </a:t>
            </a:r>
            <a:r>
              <a:rPr lang="et-EE" sz="1300" b="0" dirty="0" smtClean="0"/>
              <a:t>medõed </a:t>
            </a:r>
            <a:r>
              <a:rPr lang="et-EE" sz="1300" b="0" dirty="0"/>
              <a:t>Ella </a:t>
            </a:r>
            <a:r>
              <a:rPr lang="et-EE" sz="1300" b="0" dirty="0" err="1"/>
              <a:t>Melnikov</a:t>
            </a:r>
            <a:r>
              <a:rPr lang="et-EE" sz="1300" b="0" dirty="0"/>
              <a:t> ja </a:t>
            </a:r>
            <a:r>
              <a:rPr lang="et-EE" sz="1300" b="0" dirty="0" err="1"/>
              <a:t>Ekaterina</a:t>
            </a:r>
            <a:r>
              <a:rPr lang="et-EE" sz="1300" b="0" dirty="0"/>
              <a:t> Viira, jaoskonnaarst </a:t>
            </a:r>
            <a:r>
              <a:rPr lang="et-EE" sz="1300" b="1" dirty="0"/>
              <a:t>dr Hilda </a:t>
            </a:r>
            <a:r>
              <a:rPr lang="et-EE" sz="1300" b="1" dirty="0" err="1"/>
              <a:t>Espenberg</a:t>
            </a:r>
            <a:r>
              <a:rPr lang="et-EE" sz="1300" b="1" dirty="0"/>
              <a:t> </a:t>
            </a:r>
            <a:r>
              <a:rPr lang="et-EE" sz="1300" b="0" dirty="0" smtClean="0"/>
              <a:t>ja ämmaemand </a:t>
            </a:r>
            <a:r>
              <a:rPr lang="et-EE" sz="1300" b="0" dirty="0" err="1" smtClean="0"/>
              <a:t>Jadwiga</a:t>
            </a:r>
            <a:r>
              <a:rPr lang="et-EE" sz="1300" b="0" dirty="0" smtClean="0"/>
              <a:t> </a:t>
            </a:r>
            <a:r>
              <a:rPr lang="et-EE" sz="1300" b="0" dirty="0" err="1" smtClean="0"/>
              <a:t>Tšurakova</a:t>
            </a:r>
            <a:r>
              <a:rPr lang="et-EE" sz="1300" b="0" dirty="0" smtClean="0"/>
              <a:t>. </a:t>
            </a:r>
          </a:p>
          <a:p>
            <a:pPr algn="ctr"/>
            <a:r>
              <a:rPr lang="et-EE" sz="1300" b="0" dirty="0" smtClean="0"/>
              <a:t>II </a:t>
            </a:r>
            <a:r>
              <a:rPr lang="et-EE" sz="1300" b="0" dirty="0"/>
              <a:t>reas seisavad (vasakult) majandusjuhataja </a:t>
            </a:r>
            <a:r>
              <a:rPr lang="et-EE" sz="1300" b="0" dirty="0" err="1"/>
              <a:t>Magda</a:t>
            </a:r>
            <a:r>
              <a:rPr lang="et-EE" sz="1300" b="0" dirty="0"/>
              <a:t> </a:t>
            </a:r>
            <a:r>
              <a:rPr lang="et-EE" sz="1300" b="0" dirty="0" err="1"/>
              <a:t>Stern</a:t>
            </a:r>
            <a:r>
              <a:rPr lang="et-EE" sz="1300" b="0" dirty="0"/>
              <a:t>, sanitarid </a:t>
            </a:r>
            <a:r>
              <a:rPr lang="et-EE" sz="1300" b="0" dirty="0" err="1"/>
              <a:t>Elvine</a:t>
            </a:r>
            <a:r>
              <a:rPr lang="et-EE" sz="1300" b="0" dirty="0"/>
              <a:t> </a:t>
            </a:r>
            <a:r>
              <a:rPr lang="et-EE" sz="1300" b="0" dirty="0" err="1"/>
              <a:t>Jaago</a:t>
            </a:r>
            <a:r>
              <a:rPr lang="et-EE" sz="1300" b="0" dirty="0"/>
              <a:t> ja Meeta </a:t>
            </a:r>
            <a:r>
              <a:rPr lang="et-EE" sz="1300" b="0" dirty="0" err="1"/>
              <a:t>Kallipe</a:t>
            </a:r>
            <a:r>
              <a:rPr lang="et-EE" sz="1300" b="0" dirty="0"/>
              <a:t>, kokk Mare Siirus ja sanitar Alide (Ly) Kaseniit; tagareas sanitar Ida </a:t>
            </a:r>
            <a:r>
              <a:rPr lang="et-EE" sz="1300" b="0" dirty="0" err="1"/>
              <a:t>Lemnits</a:t>
            </a:r>
            <a:r>
              <a:rPr lang="et-EE" sz="1300" b="0" dirty="0"/>
              <a:t>, keegi tundmatu meesterahvas ja neiu, kes pidas vaktsineerija ametit. 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988840"/>
            <a:ext cx="4041775" cy="576064"/>
          </a:xfrm>
        </p:spPr>
        <p:txBody>
          <a:bodyPr>
            <a:noAutofit/>
          </a:bodyPr>
          <a:lstStyle/>
          <a:p>
            <a:pPr algn="ctr"/>
            <a:r>
              <a:rPr lang="et-EE" sz="2000" b="0" dirty="0" smtClean="0">
                <a:latin typeface="Comic Sans MS" pitchFamily="66" charset="0"/>
              </a:rPr>
              <a:t>Kadrinas 1936-1949</a:t>
            </a:r>
            <a:endParaRPr lang="et-EE" sz="2000" b="0" dirty="0">
              <a:latin typeface="Comic Sans MS" pitchFamily="66" charset="0"/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8" y="3717032"/>
            <a:ext cx="4279106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isu kohatäide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44040"/>
            <a:ext cx="2376264" cy="3820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1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914628"/>
          </a:xfrm>
        </p:spPr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HAIGLA ALGUSAASTATEST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67544" y="2060848"/>
            <a:ext cx="4176464" cy="1512168"/>
          </a:xfrm>
        </p:spPr>
        <p:txBody>
          <a:bodyPr>
            <a:normAutofit fontScale="85000" lnSpcReduction="20000"/>
          </a:bodyPr>
          <a:lstStyle/>
          <a:p>
            <a:r>
              <a:rPr lang="et-EE" sz="1600" dirty="0" smtClean="0">
                <a:latin typeface="Comic Sans MS" pitchFamily="66" charset="0"/>
              </a:rPr>
              <a:t>Personal 1947. aastast </a:t>
            </a:r>
          </a:p>
          <a:p>
            <a:r>
              <a:rPr lang="et-EE" sz="1600" dirty="0" smtClean="0">
                <a:latin typeface="Comic Sans MS" pitchFamily="66" charset="0"/>
              </a:rPr>
              <a:t>vasakult I rida: velsker Voldemar Kirsimaa, sanitar Meeta </a:t>
            </a:r>
            <a:r>
              <a:rPr lang="et-EE" sz="1600" dirty="0" err="1" smtClean="0">
                <a:latin typeface="Comic Sans MS" pitchFamily="66" charset="0"/>
              </a:rPr>
              <a:t>Kallipe</a:t>
            </a:r>
            <a:r>
              <a:rPr lang="et-EE" sz="1600" dirty="0" smtClean="0">
                <a:latin typeface="Comic Sans MS" pitchFamily="66" charset="0"/>
              </a:rPr>
              <a:t>, velsker Eugen Salu, registraator Helene Kübarsepp, majandusjuhataja </a:t>
            </a:r>
            <a:r>
              <a:rPr lang="et-EE" sz="1600" dirty="0" err="1" smtClean="0">
                <a:latin typeface="Comic Sans MS" pitchFamily="66" charset="0"/>
              </a:rPr>
              <a:t>Magda</a:t>
            </a:r>
            <a:r>
              <a:rPr lang="et-EE" sz="1600" dirty="0" smtClean="0">
                <a:latin typeface="Comic Sans MS" pitchFamily="66" charset="0"/>
              </a:rPr>
              <a:t> </a:t>
            </a:r>
            <a:r>
              <a:rPr lang="et-EE" sz="1600" dirty="0" err="1" smtClean="0">
                <a:latin typeface="Comic Sans MS" pitchFamily="66" charset="0"/>
              </a:rPr>
              <a:t>Stern</a:t>
            </a:r>
            <a:r>
              <a:rPr lang="et-EE" sz="1600" dirty="0" smtClean="0">
                <a:latin typeface="Comic Sans MS" pitchFamily="66" charset="0"/>
              </a:rPr>
              <a:t>. II rida: medõed Ella </a:t>
            </a:r>
            <a:r>
              <a:rPr lang="et-EE" sz="1600" dirty="0" err="1" smtClean="0">
                <a:latin typeface="Comic Sans MS" pitchFamily="66" charset="0"/>
              </a:rPr>
              <a:t>Mlnikov</a:t>
            </a:r>
            <a:r>
              <a:rPr lang="et-EE" sz="1600" dirty="0" smtClean="0">
                <a:latin typeface="Comic Sans MS" pitchFamily="66" charset="0"/>
              </a:rPr>
              <a:t> ja Linda Kütt, sanitar Alide (Ly) Kaseniit, medõde </a:t>
            </a:r>
            <a:r>
              <a:rPr lang="et-EE" sz="1600" dirty="0" err="1" smtClean="0">
                <a:latin typeface="Comic Sans MS" pitchFamily="66" charset="0"/>
              </a:rPr>
              <a:t>Ekaterina</a:t>
            </a:r>
            <a:r>
              <a:rPr lang="et-EE" sz="1600" dirty="0" smtClean="0">
                <a:latin typeface="Comic Sans MS" pitchFamily="66" charset="0"/>
              </a:rPr>
              <a:t> Viira, kokk Mare Siirus, pesupesija Anna Valgelind</a:t>
            </a:r>
            <a:endParaRPr lang="et-EE" sz="1600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7" y="3645024"/>
            <a:ext cx="412694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860032" y="2060848"/>
            <a:ext cx="3816424" cy="1440160"/>
          </a:xfrm>
        </p:spPr>
        <p:txBody>
          <a:bodyPr>
            <a:normAutofit fontScale="40000" lnSpcReduction="20000"/>
          </a:bodyPr>
          <a:lstStyle/>
          <a:p>
            <a:r>
              <a:rPr lang="et-EE" sz="3800" dirty="0">
                <a:latin typeface="Comic Sans MS" pitchFamily="66" charset="0"/>
              </a:rPr>
              <a:t>Emad vastsündinutega, paremalt esimene Salme Kruusvald tütrega (Tiiu Uusküla). </a:t>
            </a:r>
          </a:p>
          <a:p>
            <a:r>
              <a:rPr lang="et-EE" sz="3800" dirty="0">
                <a:latin typeface="Comic Sans MS" pitchFamily="66" charset="0"/>
              </a:rPr>
              <a:t>Valges kitlis ämmaemand </a:t>
            </a:r>
            <a:r>
              <a:rPr lang="et-EE" sz="3800" dirty="0" err="1">
                <a:latin typeface="Comic Sans MS" pitchFamily="66" charset="0"/>
              </a:rPr>
              <a:t>Jadwiga</a:t>
            </a:r>
            <a:r>
              <a:rPr lang="et-EE" sz="3800" dirty="0">
                <a:latin typeface="Comic Sans MS" pitchFamily="66" charset="0"/>
              </a:rPr>
              <a:t> </a:t>
            </a:r>
            <a:r>
              <a:rPr lang="et-EE" sz="3800" dirty="0" err="1">
                <a:latin typeface="Comic Sans MS" pitchFamily="66" charset="0"/>
              </a:rPr>
              <a:t>Tšurakova</a:t>
            </a:r>
            <a:r>
              <a:rPr lang="et-EE" sz="3800" dirty="0">
                <a:latin typeface="Comic Sans MS" pitchFamily="66" charset="0"/>
              </a:rPr>
              <a:t>. Taga sanitar Ida </a:t>
            </a:r>
            <a:r>
              <a:rPr lang="et-EE" sz="3800" dirty="0" err="1">
                <a:latin typeface="Comic Sans MS" pitchFamily="66" charset="0"/>
              </a:rPr>
              <a:t>Lemnits</a:t>
            </a:r>
            <a:r>
              <a:rPr lang="et-EE" sz="3800" dirty="0">
                <a:latin typeface="Comic Sans MS" pitchFamily="66" charset="0"/>
              </a:rPr>
              <a:t>. </a:t>
            </a:r>
          </a:p>
          <a:p>
            <a:r>
              <a:rPr lang="et-EE" sz="3800" dirty="0">
                <a:latin typeface="Comic Sans MS" pitchFamily="66" charset="0"/>
              </a:rPr>
              <a:t>Foto tehtud 1. märtsil 1947. </a:t>
            </a:r>
          </a:p>
          <a:p>
            <a:endParaRPr lang="et-EE" dirty="0"/>
          </a:p>
        </p:txBody>
      </p:sp>
      <p:pic>
        <p:nvPicPr>
          <p:cNvPr id="8" name="Sisu kohatäid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13" y="3645024"/>
            <a:ext cx="4174709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41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200" dirty="0">
                <a:latin typeface="Comic Sans MS" pitchFamily="66" charset="0"/>
              </a:rPr>
              <a:t>KADRINA HAIGLA alustas </a:t>
            </a:r>
            <a:br>
              <a:rPr lang="et-EE" sz="3200" dirty="0">
                <a:latin typeface="Comic Sans MS" pitchFamily="66" charset="0"/>
              </a:rPr>
            </a:br>
            <a:r>
              <a:rPr lang="et-EE" sz="3200" dirty="0">
                <a:latin typeface="Comic Sans MS" pitchFamily="66" charset="0"/>
              </a:rPr>
              <a:t>1. jaanuaril 1945 Jõe tn 5 (nüüd 7)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323528" y="2060848"/>
            <a:ext cx="4392488" cy="1368152"/>
          </a:xfrm>
        </p:spPr>
        <p:txBody>
          <a:bodyPr>
            <a:noAutofit/>
          </a:bodyPr>
          <a:lstStyle/>
          <a:p>
            <a:r>
              <a:rPr lang="et-EE" sz="1800" dirty="0">
                <a:latin typeface="Comic Sans MS" pitchFamily="66" charset="0"/>
              </a:rPr>
              <a:t>Teemeister Robert </a:t>
            </a:r>
            <a:r>
              <a:rPr lang="et-EE" sz="1800" dirty="0" smtClean="0">
                <a:latin typeface="Comic Sans MS" pitchFamily="66" charset="0"/>
              </a:rPr>
              <a:t>Ilvese  maja Jõe tänavas, </a:t>
            </a:r>
            <a:r>
              <a:rPr lang="et-EE" sz="1800" dirty="0">
                <a:latin typeface="Comic Sans MS" pitchFamily="66" charset="0"/>
              </a:rPr>
              <a:t>ta </a:t>
            </a:r>
            <a:r>
              <a:rPr lang="et-EE" sz="1800" dirty="0" smtClean="0">
                <a:latin typeface="Comic Sans MS" pitchFamily="66" charset="0"/>
              </a:rPr>
              <a:t>lahkus</a:t>
            </a:r>
            <a:r>
              <a:rPr lang="et-EE" sz="1800" dirty="0">
                <a:latin typeface="Comic Sans MS" pitchFamily="66" charset="0"/>
              </a:rPr>
              <a:t> </a:t>
            </a:r>
            <a:r>
              <a:rPr lang="et-EE" sz="1800" dirty="0" smtClean="0">
                <a:latin typeface="Comic Sans MS" pitchFamily="66" charset="0"/>
              </a:rPr>
              <a:t>perekonnaga Eestist 1944, 1951 toodi sinna Viru tänavast üle lastesõim</a:t>
            </a:r>
            <a:endParaRPr lang="et-EE" sz="1800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2132856"/>
            <a:ext cx="4041775" cy="1008112"/>
          </a:xfrm>
        </p:spPr>
        <p:txBody>
          <a:bodyPr>
            <a:normAutofit/>
          </a:bodyPr>
          <a:lstStyle/>
          <a:p>
            <a:pPr algn="ctr"/>
            <a:r>
              <a:rPr lang="et-EE" sz="2000" dirty="0" smtClean="0">
                <a:latin typeface="Comic Sans MS" pitchFamily="66" charset="0"/>
              </a:rPr>
              <a:t>Ämmaemand </a:t>
            </a:r>
            <a:r>
              <a:rPr lang="et-EE" sz="2000" dirty="0" err="1" smtClean="0">
                <a:latin typeface="Comic Sans MS" pitchFamily="66" charset="0"/>
              </a:rPr>
              <a:t>Jadwiga</a:t>
            </a:r>
            <a:r>
              <a:rPr lang="et-EE" sz="2000" dirty="0" smtClean="0">
                <a:latin typeface="Comic Sans MS" pitchFamily="66" charset="0"/>
              </a:rPr>
              <a:t> </a:t>
            </a:r>
            <a:r>
              <a:rPr lang="et-EE" sz="2000" dirty="0" err="1" smtClean="0">
                <a:latin typeface="Comic Sans MS" pitchFamily="66" charset="0"/>
              </a:rPr>
              <a:t>Tšurakova</a:t>
            </a:r>
            <a:r>
              <a:rPr lang="et-EE" sz="2000" dirty="0" smtClean="0">
                <a:latin typeface="Comic Sans MS" pitchFamily="66" charset="0"/>
              </a:rPr>
              <a:t> maja asus ka Jõe tänavas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08" y="3573016"/>
            <a:ext cx="4258080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isu kohatäide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3881065" cy="2592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40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smtClean="0">
                <a:latin typeface="Comic Sans MS" pitchFamily="66" charset="0"/>
              </a:rPr>
              <a:t>1950 KOLITI HAIGLA UNDLA MÕISA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2132856"/>
            <a:ext cx="4040188" cy="864096"/>
          </a:xfrm>
        </p:spPr>
        <p:txBody>
          <a:bodyPr>
            <a:noAutofit/>
          </a:bodyPr>
          <a:lstStyle/>
          <a:p>
            <a:pPr algn="ctr"/>
            <a:r>
              <a:rPr lang="et-EE" sz="2000" dirty="0" err="1" smtClean="0">
                <a:latin typeface="Comic Sans MS" pitchFamily="66" charset="0"/>
              </a:rPr>
              <a:t>Undla</a:t>
            </a:r>
            <a:r>
              <a:rPr lang="et-EE" sz="2000" dirty="0" smtClean="0">
                <a:latin typeface="Comic Sans MS" pitchFamily="66" charset="0"/>
              </a:rPr>
              <a:t> mõisa hooned tänapäeval Kadrina Hooldekodu kasutuses</a:t>
            </a:r>
            <a:endParaRPr lang="et-EE" sz="2000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4008" y="2132856"/>
            <a:ext cx="3969767" cy="936104"/>
          </a:xfrm>
        </p:spPr>
        <p:txBody>
          <a:bodyPr>
            <a:noAutofit/>
          </a:bodyPr>
          <a:lstStyle/>
          <a:p>
            <a:pPr algn="ctr"/>
            <a:endParaRPr lang="et-EE" sz="2000" b="0" dirty="0" smtClean="0"/>
          </a:p>
          <a:p>
            <a:r>
              <a:rPr lang="et-EE" sz="2000" dirty="0" smtClean="0">
                <a:latin typeface="Comic Sans MS" pitchFamily="66" charset="0"/>
              </a:rPr>
              <a:t>Hoone, milles on asunud </a:t>
            </a:r>
            <a:r>
              <a:rPr lang="et-EE" sz="2000" smtClean="0">
                <a:latin typeface="Comic Sans MS" pitchFamily="66" charset="0"/>
              </a:rPr>
              <a:t>nii tuberkuloosistatsionaar </a:t>
            </a:r>
            <a:r>
              <a:rPr lang="et-EE" sz="2000" dirty="0" smtClean="0">
                <a:latin typeface="Comic Sans MS" pitchFamily="66" charset="0"/>
              </a:rPr>
              <a:t>kui ka ja ambulatoorne osakond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9" name="Sisu kohatäide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365164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Sisu kohatäide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57426"/>
            <a:ext cx="4097089" cy="2749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796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 smtClean="0">
                <a:latin typeface="Comic Sans MS" pitchFamily="66" charset="0"/>
              </a:rPr>
              <a:t>TOHTREID </a:t>
            </a:r>
            <a:br>
              <a:rPr lang="et-EE" sz="3600" dirty="0" smtClean="0">
                <a:latin typeface="Comic Sans MS" pitchFamily="66" charset="0"/>
              </a:rPr>
            </a:br>
            <a:r>
              <a:rPr lang="et-EE" sz="3600" dirty="0" smtClean="0">
                <a:latin typeface="Comic Sans MS" pitchFamily="66" charset="0"/>
              </a:rPr>
              <a:t>1950ndatest aastatest</a:t>
            </a:r>
            <a:endParaRPr lang="et-EE" sz="36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539552" y="1988840"/>
            <a:ext cx="3954454" cy="1728192"/>
          </a:xfrm>
        </p:spPr>
        <p:txBody>
          <a:bodyPr>
            <a:normAutofit fontScale="25000" lnSpcReduction="20000"/>
          </a:bodyPr>
          <a:lstStyle/>
          <a:p>
            <a:r>
              <a:rPr lang="et-EE" sz="8000" dirty="0" smtClean="0">
                <a:latin typeface="Comic Sans MS" pitchFamily="66" charset="0"/>
              </a:rPr>
              <a:t>Dr Ivan </a:t>
            </a:r>
            <a:r>
              <a:rPr lang="et-EE" sz="8000" dirty="0" err="1" smtClean="0">
                <a:latin typeface="Comic Sans MS" pitchFamily="66" charset="0"/>
              </a:rPr>
              <a:t>Dimitriev</a:t>
            </a:r>
            <a:r>
              <a:rPr lang="et-EE" sz="8000" dirty="0" smtClean="0">
                <a:latin typeface="Comic Sans MS" pitchFamily="66" charset="0"/>
              </a:rPr>
              <a:t> </a:t>
            </a:r>
          </a:p>
          <a:p>
            <a:r>
              <a:rPr lang="et-EE" sz="8000" dirty="0" smtClean="0">
                <a:latin typeface="Comic Sans MS" pitchFamily="66" charset="0"/>
              </a:rPr>
              <a:t>Kadrinas 1949-52</a:t>
            </a:r>
          </a:p>
          <a:p>
            <a:r>
              <a:rPr lang="et-EE" sz="8000" dirty="0">
                <a:latin typeface="Comic Sans MS" pitchFamily="66" charset="0"/>
              </a:rPr>
              <a:t>*</a:t>
            </a:r>
            <a:r>
              <a:rPr lang="et-EE" sz="8000" dirty="0" smtClean="0">
                <a:latin typeface="Comic Sans MS" pitchFamily="66" charset="0"/>
              </a:rPr>
              <a:t> </a:t>
            </a:r>
          </a:p>
          <a:p>
            <a:r>
              <a:rPr lang="et-EE" sz="8000" dirty="0" smtClean="0">
                <a:latin typeface="Comic Sans MS" pitchFamily="66" charset="0"/>
              </a:rPr>
              <a:t>Dr </a:t>
            </a:r>
            <a:r>
              <a:rPr lang="et-EE" sz="8000" dirty="0">
                <a:latin typeface="Comic Sans MS" pitchFamily="66" charset="0"/>
              </a:rPr>
              <a:t>Leida Rannu  </a:t>
            </a:r>
            <a:endParaRPr lang="et-EE" sz="8000" dirty="0" smtClean="0">
              <a:latin typeface="Comic Sans MS" pitchFamily="66" charset="0"/>
            </a:endParaRPr>
          </a:p>
          <a:p>
            <a:r>
              <a:rPr lang="et-EE" sz="8000" dirty="0" smtClean="0">
                <a:latin typeface="Comic Sans MS" pitchFamily="66" charset="0"/>
              </a:rPr>
              <a:t>Kadrinas </a:t>
            </a:r>
            <a:r>
              <a:rPr lang="et-EE" sz="8000" dirty="0">
                <a:latin typeface="Comic Sans MS" pitchFamily="66" charset="0"/>
              </a:rPr>
              <a:t>1951-57</a:t>
            </a:r>
          </a:p>
          <a:p>
            <a:endParaRPr lang="et-EE" dirty="0">
              <a:latin typeface="Comic Sans MS" pitchFamily="66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4008" y="2132856"/>
            <a:ext cx="3805586" cy="765792"/>
          </a:xfrm>
        </p:spPr>
        <p:txBody>
          <a:bodyPr>
            <a:normAutofit fontScale="92500" lnSpcReduction="10000"/>
          </a:bodyPr>
          <a:lstStyle/>
          <a:p>
            <a:r>
              <a:rPr lang="et-EE" dirty="0" smtClean="0">
                <a:latin typeface="Comic Sans MS" pitchFamily="66" charset="0"/>
              </a:rPr>
              <a:t>Dr </a:t>
            </a:r>
            <a:r>
              <a:rPr lang="et-EE" dirty="0" err="1" smtClean="0">
                <a:latin typeface="Comic Sans MS" pitchFamily="66" charset="0"/>
              </a:rPr>
              <a:t>Elga</a:t>
            </a:r>
            <a:r>
              <a:rPr lang="et-EE" dirty="0" smtClean="0">
                <a:latin typeface="Comic Sans MS" pitchFamily="66" charset="0"/>
              </a:rPr>
              <a:t> </a:t>
            </a:r>
            <a:r>
              <a:rPr lang="et-EE" dirty="0" err="1" smtClean="0">
                <a:latin typeface="Comic Sans MS" pitchFamily="66" charset="0"/>
              </a:rPr>
              <a:t>Soobik</a:t>
            </a:r>
            <a:r>
              <a:rPr lang="et-EE" dirty="0" smtClean="0">
                <a:latin typeface="Comic Sans MS" pitchFamily="66" charset="0"/>
              </a:rPr>
              <a:t> </a:t>
            </a:r>
          </a:p>
          <a:p>
            <a:r>
              <a:rPr lang="et-EE" dirty="0" smtClean="0">
                <a:latin typeface="Comic Sans MS" pitchFamily="66" charset="0"/>
              </a:rPr>
              <a:t>Kadrinas 1956-65</a:t>
            </a:r>
            <a:endParaRPr lang="et-EE" dirty="0">
              <a:latin typeface="Comic Sans MS" pitchFamily="66" charset="0"/>
            </a:endParaRPr>
          </a:p>
        </p:txBody>
      </p:sp>
      <p:pic>
        <p:nvPicPr>
          <p:cNvPr id="4" name="Sisu kohatäide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72181"/>
            <a:ext cx="2232248" cy="3136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69526"/>
            <a:ext cx="1656184" cy="2613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35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1950ndatest aastatest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67544" y="2240280"/>
            <a:ext cx="4026462" cy="658368"/>
          </a:xfrm>
        </p:spPr>
        <p:txBody>
          <a:bodyPr>
            <a:normAutofit fontScale="92500" lnSpcReduction="20000"/>
          </a:bodyPr>
          <a:lstStyle/>
          <a:p>
            <a:r>
              <a:rPr lang="et-EE" sz="2000" dirty="0" smtClean="0">
                <a:latin typeface="Comic Sans MS" pitchFamily="66" charset="0"/>
              </a:rPr>
              <a:t>Kollektiiv dr Rannu </a:t>
            </a:r>
          </a:p>
          <a:p>
            <a:r>
              <a:rPr lang="et-EE" sz="2000" dirty="0" smtClean="0">
                <a:latin typeface="Comic Sans MS" pitchFamily="66" charset="0"/>
              </a:rPr>
              <a:t>aegadest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3868013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716016" y="2240280"/>
            <a:ext cx="3733578" cy="658368"/>
          </a:xfrm>
        </p:spPr>
        <p:txBody>
          <a:bodyPr>
            <a:normAutofit lnSpcReduction="10000"/>
          </a:bodyPr>
          <a:lstStyle/>
          <a:p>
            <a:r>
              <a:rPr lang="et-EE" sz="2000" dirty="0" smtClean="0">
                <a:latin typeface="Comic Sans MS" pitchFamily="66" charset="0"/>
              </a:rPr>
              <a:t>Kollektiiv dr </a:t>
            </a:r>
            <a:r>
              <a:rPr lang="et-EE" sz="2000" dirty="0" err="1" smtClean="0">
                <a:latin typeface="Comic Sans MS" pitchFamily="66" charset="0"/>
              </a:rPr>
              <a:t>Soobiku</a:t>
            </a:r>
            <a:r>
              <a:rPr lang="et-EE" sz="2000" dirty="0" smtClean="0">
                <a:latin typeface="Comic Sans MS" pitchFamily="66" charset="0"/>
              </a:rPr>
              <a:t> aegadest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8" name="Sisu kohatäid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320582"/>
            <a:ext cx="3959423" cy="2700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80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alkiri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latin typeface="Comic Sans MS" pitchFamily="66" charset="0"/>
              </a:rPr>
              <a:t>Dr Rannu aegadest</a:t>
            </a:r>
            <a:endParaRPr lang="et-EE" sz="3200" dirty="0">
              <a:latin typeface="Comic Sans MS" pitchFamily="66" charset="0"/>
            </a:endParaRPr>
          </a:p>
        </p:txBody>
      </p:sp>
      <p:sp>
        <p:nvSpPr>
          <p:cNvPr id="10" name="Teksti kohatäide 9"/>
          <p:cNvSpPr>
            <a:spLocks noGrp="1"/>
          </p:cNvSpPr>
          <p:nvPr>
            <p:ph type="body" idx="1"/>
          </p:nvPr>
        </p:nvSpPr>
        <p:spPr>
          <a:xfrm>
            <a:off x="611560" y="2240280"/>
            <a:ext cx="3882446" cy="658368"/>
          </a:xfrm>
        </p:spPr>
        <p:txBody>
          <a:bodyPr>
            <a:normAutofit/>
          </a:bodyPr>
          <a:lstStyle/>
          <a:p>
            <a:r>
              <a:rPr lang="et-EE" sz="2000" dirty="0" smtClean="0">
                <a:latin typeface="Comic Sans MS" pitchFamily="66" charset="0"/>
              </a:rPr>
              <a:t>Trepil tagapool dr Rannu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7" y="3131060"/>
            <a:ext cx="3790786" cy="280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ksti kohatäide 10"/>
          <p:cNvSpPr>
            <a:spLocks noGrp="1"/>
          </p:cNvSpPr>
          <p:nvPr>
            <p:ph type="body" sz="quarter" idx="3"/>
          </p:nvPr>
        </p:nvSpPr>
        <p:spPr>
          <a:xfrm>
            <a:off x="4716016" y="2240280"/>
            <a:ext cx="3733578" cy="658368"/>
          </a:xfrm>
        </p:spPr>
        <p:txBody>
          <a:bodyPr>
            <a:normAutofit fontScale="92500" lnSpcReduction="20000"/>
          </a:bodyPr>
          <a:lstStyle/>
          <a:p>
            <a:r>
              <a:rPr lang="et-EE" sz="2000" dirty="0" smtClean="0">
                <a:latin typeface="Comic Sans MS" pitchFamily="66" charset="0"/>
              </a:rPr>
              <a:t>Kupuprotseduur õde</a:t>
            </a:r>
          </a:p>
          <a:p>
            <a:r>
              <a:rPr lang="et-EE" sz="2000" dirty="0" smtClean="0">
                <a:latin typeface="Comic Sans MS" pitchFamily="66" charset="0"/>
              </a:rPr>
              <a:t> Lehte </a:t>
            </a:r>
            <a:r>
              <a:rPr lang="et-EE" sz="2000" dirty="0" err="1" smtClean="0">
                <a:latin typeface="Comic Sans MS" pitchFamily="66" charset="0"/>
              </a:rPr>
              <a:t>Siispooli</a:t>
            </a:r>
            <a:r>
              <a:rPr lang="et-EE" sz="2000" dirty="0" smtClean="0">
                <a:latin typeface="Comic Sans MS" pitchFamily="66" charset="0"/>
              </a:rPr>
              <a:t> kätega</a:t>
            </a:r>
            <a:endParaRPr lang="et-EE" sz="2000" dirty="0">
              <a:latin typeface="Comic Sans MS" pitchFamily="66" charset="0"/>
            </a:endParaRPr>
          </a:p>
        </p:txBody>
      </p:sp>
      <p:pic>
        <p:nvPicPr>
          <p:cNvPr id="8" name="Sisu kohatäid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13" y="3167372"/>
            <a:ext cx="3799099" cy="2726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751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õva kaas">
  <a:themeElements>
    <a:clrScheme name="Kõva kaas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õva kaa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õva kaa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427</TotalTime>
  <Words>479</Words>
  <Application>Microsoft Office PowerPoint</Application>
  <PresentationFormat>Ekraaniseanss (4:3)</PresentationFormat>
  <Paragraphs>132</Paragraphs>
  <Slides>29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29</vt:i4>
      </vt:variant>
    </vt:vector>
  </HeadingPairs>
  <TitlesOfParts>
    <vt:vector size="33" baseType="lpstr">
      <vt:lpstr>Book Antiqua</vt:lpstr>
      <vt:lpstr>Comic Sans MS</vt:lpstr>
      <vt:lpstr>Wingdings</vt:lpstr>
      <vt:lpstr>Kõva kaas</vt:lpstr>
      <vt:lpstr>ARSTID JA HAIGLA KADRINAS</vt:lpstr>
      <vt:lpstr>GERDA LUDMILLA BÜRGER 24.04.1897-04.12.1992</vt:lpstr>
      <vt:lpstr>HILDA ESPENBERG  24.02.1904-09.03.1980</vt:lpstr>
      <vt:lpstr>HAIGLA ALGUSAASTATEST</vt:lpstr>
      <vt:lpstr>KADRINA HAIGLA alustas  1. jaanuaril 1945 Jõe tn 5 (nüüd 7)</vt:lpstr>
      <vt:lpstr>1950 KOLITI HAIGLA UNDLA MÕISA</vt:lpstr>
      <vt:lpstr>TOHTREID  1950ndatest aastatest</vt:lpstr>
      <vt:lpstr>1950ndatest aastatest</vt:lpstr>
      <vt:lpstr>Dr Rannu aegadest</vt:lpstr>
      <vt:lpstr>Hambaarst LIIVIA KRISTAPSON  1918-1996 * KADRINAS 1957-1960</vt:lpstr>
      <vt:lpstr>TOHTREID  1950-1960ndatest aastatest</vt:lpstr>
      <vt:lpstr>Lühikest aega arstina Kadrinas</vt:lpstr>
      <vt:lpstr>Lühikest aega arstina Kadrinas</vt:lpstr>
      <vt:lpstr>1960ndatest aastatest</vt:lpstr>
      <vt:lpstr>Medpersonal</vt:lpstr>
      <vt:lpstr>Hambaarst Liivi Lomp</vt:lpstr>
      <vt:lpstr>1970-1980ndad aastad haiglas</vt:lpstr>
      <vt:lpstr>Arstina Kadrinas</vt:lpstr>
      <vt:lpstr>Dr Karaste aegadel</vt:lpstr>
      <vt:lpstr>Dr Karaste aegadel</vt:lpstr>
      <vt:lpstr>Arstina Kadrinas</vt:lpstr>
      <vt:lpstr>Arstina Kadrinas</vt:lpstr>
      <vt:lpstr>Arstina Kadrinas</vt:lpstr>
      <vt:lpstr>Lastearstina Kadrinas</vt:lpstr>
      <vt:lpstr>Arstina Kadrinas</vt:lpstr>
      <vt:lpstr>Kollektiiv 1984. aastal</vt:lpstr>
      <vt:lpstr>Kollektiiv 1984. aastal</vt:lpstr>
      <vt:lpstr>Arstina Kadrinas</vt:lpstr>
      <vt:lpstr>Arstina Kadrinas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ARSTID JA ARSTIABI KADRINA KANDIS</dc:title>
  <dc:creator>Tiiu</dc:creator>
  <cp:lastModifiedBy>Tiiu</cp:lastModifiedBy>
  <cp:revision>112</cp:revision>
  <dcterms:created xsi:type="dcterms:W3CDTF">2013-03-08T08:23:42Z</dcterms:created>
  <dcterms:modified xsi:type="dcterms:W3CDTF">2025-03-06T08:52:10Z</dcterms:modified>
</cp:coreProperties>
</file>