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D2D5-258C-4296-B73B-D11CDD100AD5}" type="datetimeFigureOut">
              <a:rPr lang="et-EE" smtClean="0"/>
              <a:t>17.06.2023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C58D2DC2-358E-4737-90F3-071D3E864FCC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80552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D2D5-258C-4296-B73B-D11CDD100AD5}" type="datetimeFigureOut">
              <a:rPr lang="et-EE" smtClean="0"/>
              <a:t>17.06.2023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2DC2-358E-4737-90F3-071D3E864FCC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99913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D2D5-258C-4296-B73B-D11CDD100AD5}" type="datetimeFigureOut">
              <a:rPr lang="et-EE" smtClean="0"/>
              <a:t>17.06.2023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2DC2-358E-4737-90F3-071D3E864FCC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4665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D2D5-258C-4296-B73B-D11CDD100AD5}" type="datetimeFigureOut">
              <a:rPr lang="et-EE" smtClean="0"/>
              <a:t>17.06.2023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2DC2-358E-4737-90F3-071D3E864FCC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424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D2D5-258C-4296-B73B-D11CDD100AD5}" type="datetimeFigureOut">
              <a:rPr lang="et-EE" smtClean="0"/>
              <a:t>17.06.2023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2DC2-358E-4737-90F3-071D3E864FCC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4585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D2D5-258C-4296-B73B-D11CDD100AD5}" type="datetimeFigureOut">
              <a:rPr lang="et-EE" smtClean="0"/>
              <a:t>17.06.2023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2DC2-358E-4737-90F3-071D3E864FCC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2597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D2D5-258C-4296-B73B-D11CDD100AD5}" type="datetimeFigureOut">
              <a:rPr lang="et-EE" smtClean="0"/>
              <a:t>17.06.2023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2DC2-358E-4737-90F3-071D3E864FCC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17550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D2D5-258C-4296-B73B-D11CDD100AD5}" type="datetimeFigureOut">
              <a:rPr lang="et-EE" smtClean="0"/>
              <a:t>17.06.2023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2DC2-358E-4737-90F3-071D3E864FCC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84331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D2D5-258C-4296-B73B-D11CDD100AD5}" type="datetimeFigureOut">
              <a:rPr lang="et-EE" smtClean="0"/>
              <a:t>17.06.2023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2DC2-358E-4737-90F3-071D3E864FCC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41882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D2D5-258C-4296-B73B-D11CDD100AD5}" type="datetimeFigureOut">
              <a:rPr lang="et-EE" smtClean="0"/>
              <a:t>17.06.2023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2DC2-358E-4737-90F3-071D3E864FCC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2074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t-EE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B94D2D5-258C-4296-B73B-D11CDD100AD5}" type="datetimeFigureOut">
              <a:rPr lang="et-EE" smtClean="0"/>
              <a:t>17.06.2023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2DC2-358E-4737-90F3-071D3E864FCC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12236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D2D5-258C-4296-B73B-D11CDD100AD5}" type="datetimeFigureOut">
              <a:rPr lang="et-EE" smtClean="0"/>
              <a:t>17.06.2023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58D2DC2-358E-4737-90F3-071D3E864FCC}" type="slidenum">
              <a:rPr lang="et-EE" smtClean="0"/>
              <a:t>‹#›</a:t>
            </a:fld>
            <a:endParaRPr lang="et-EE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1183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21D1991-8D27-2372-5C22-4D11931B07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Kadrina </a:t>
            </a:r>
            <a:r>
              <a:rPr lang="et-EE" dirty="0" err="1"/>
              <a:t>Kilbar</a:t>
            </a:r>
            <a:endParaRPr lang="et-EE" dirty="0"/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BB44542E-638A-3A3F-93A4-2954FD66A6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/>
              <a:t>17. juuni 2023</a:t>
            </a:r>
          </a:p>
          <a:p>
            <a:r>
              <a:rPr lang="et-EE" dirty="0"/>
              <a:t>I hooaja finaal</a:t>
            </a:r>
          </a:p>
        </p:txBody>
      </p:sp>
    </p:spTree>
    <p:extLst>
      <p:ext uri="{BB962C8B-B14F-4D97-AF65-F5344CB8AC3E}">
        <p14:creationId xmlns:p14="http://schemas.microsoft.com/office/powerpoint/2010/main" val="101402840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41837FE-DECD-1608-BAD8-D7AAC6703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t-EE" dirty="0"/>
              <a:t>9) Kirjandus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F42D822-5CC2-307C-606E-9C50F33A3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2022. </a:t>
            </a:r>
            <a:r>
              <a:rPr lang="fi-FI" sz="2800" dirty="0" err="1"/>
              <a:t>aastal</a:t>
            </a:r>
            <a:r>
              <a:rPr lang="fi-FI" sz="2800" dirty="0"/>
              <a:t> </a:t>
            </a:r>
            <a:r>
              <a:rPr lang="fi-FI" sz="2800" dirty="0" err="1"/>
              <a:t>ilmus</a:t>
            </a:r>
            <a:r>
              <a:rPr lang="fi-FI" sz="2800" dirty="0"/>
              <a:t> </a:t>
            </a:r>
            <a:r>
              <a:rPr lang="fi-FI" sz="2800" dirty="0" err="1"/>
              <a:t>Neeruti</a:t>
            </a:r>
            <a:r>
              <a:rPr lang="fi-FI" sz="2800" dirty="0"/>
              <a:t> </a:t>
            </a:r>
            <a:r>
              <a:rPr lang="fi-FI" sz="2800" dirty="0" err="1"/>
              <a:t>mõisa</a:t>
            </a:r>
            <a:r>
              <a:rPr lang="fi-FI" sz="2800" dirty="0"/>
              <a:t> </a:t>
            </a:r>
            <a:r>
              <a:rPr lang="fi-FI" sz="2800" dirty="0" err="1"/>
              <a:t>tutvustav</a:t>
            </a:r>
            <a:r>
              <a:rPr lang="fi-FI" sz="2800" dirty="0"/>
              <a:t> teos. </a:t>
            </a:r>
            <a:r>
              <a:rPr lang="fi-FI" sz="2800" dirty="0" err="1"/>
              <a:t>Mis</a:t>
            </a:r>
            <a:r>
              <a:rPr lang="fi-FI" sz="2800" dirty="0"/>
              <a:t> </a:t>
            </a:r>
            <a:r>
              <a:rPr lang="fi-FI" sz="2800" dirty="0" err="1"/>
              <a:t>nime</a:t>
            </a:r>
            <a:r>
              <a:rPr lang="fi-FI" sz="2800" dirty="0"/>
              <a:t> </a:t>
            </a:r>
            <a:r>
              <a:rPr lang="fi-FI" sz="2800" dirty="0" err="1"/>
              <a:t>see</a:t>
            </a:r>
            <a:r>
              <a:rPr lang="fi-FI" sz="2800" dirty="0"/>
              <a:t> </a:t>
            </a:r>
            <a:r>
              <a:rPr lang="fi-FI" sz="2800" dirty="0" err="1"/>
              <a:t>kannab</a:t>
            </a:r>
            <a:r>
              <a:rPr lang="fi-FI" sz="2800" dirty="0"/>
              <a:t>?</a:t>
            </a:r>
            <a:r>
              <a:rPr lang="et-EE" sz="2800" dirty="0"/>
              <a:t> (10p)</a:t>
            </a:r>
          </a:p>
        </p:txBody>
      </p:sp>
    </p:spTree>
    <p:extLst>
      <p:ext uri="{BB962C8B-B14F-4D97-AF65-F5344CB8AC3E}">
        <p14:creationId xmlns:p14="http://schemas.microsoft.com/office/powerpoint/2010/main" val="2581613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81B55D3-0032-79FA-C7D7-EBF0F4BEA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t-EE" dirty="0"/>
              <a:t>10) Kultuur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C20AF86-E687-A99E-6ED9-38243E3DE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/>
              <a:t>Helena Mägi on oma kooliaja mälestustes meenutanud, et käis kolmandas klassis koos sõbrannadega kord Otto </a:t>
            </a:r>
            <a:r>
              <a:rPr lang="et-EE" sz="2800" dirty="0" err="1"/>
              <a:t>Ameril</a:t>
            </a:r>
            <a:r>
              <a:rPr lang="et-EE" sz="2800" dirty="0"/>
              <a:t> külas. Mis asjus külaskäik toimus?</a:t>
            </a:r>
          </a:p>
        </p:txBody>
      </p:sp>
    </p:spTree>
    <p:extLst>
      <p:ext uri="{BB962C8B-B14F-4D97-AF65-F5344CB8AC3E}">
        <p14:creationId xmlns:p14="http://schemas.microsoft.com/office/powerpoint/2010/main" val="37472652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5A1CC0E-D0C3-F98C-5443-A731C96D8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t-EE" dirty="0"/>
              <a:t>11) </a:t>
            </a:r>
            <a:r>
              <a:rPr lang="et-EE" dirty="0" err="1"/>
              <a:t>varia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62F643A-2421-9A4F-D41F-A6085DFC3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/>
              <a:t>Kadrina Lugemiku esimese osa esikaanel on kujutatud ajaloolisi pilte Kadrina kihelkonnast. Nende hulgas on ka kolm tänapäevast fotot, millest vaid üks on värviline. Mida </a:t>
            </a:r>
            <a:r>
              <a:rPr lang="et-EE" sz="2800"/>
              <a:t>on värvilisel </a:t>
            </a:r>
            <a:r>
              <a:rPr lang="et-EE" sz="2800" dirty="0"/>
              <a:t>pildil kujutatud? (10p)</a:t>
            </a:r>
          </a:p>
        </p:txBody>
      </p:sp>
    </p:spTree>
    <p:extLst>
      <p:ext uri="{BB962C8B-B14F-4D97-AF65-F5344CB8AC3E}">
        <p14:creationId xmlns:p14="http://schemas.microsoft.com/office/powerpoint/2010/main" val="283985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87E736A-5103-48CF-79C8-578529C07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t-EE" dirty="0"/>
              <a:t>12) Meedia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62AC0C10-36A4-D3CE-B601-47AF2E883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/>
              <a:t>15. juunil 2022 näidati Kadrina saunas Arvo </a:t>
            </a:r>
            <a:r>
              <a:rPr lang="et-EE" sz="2800" dirty="0" err="1"/>
              <a:t>Kruusemendi</a:t>
            </a:r>
            <a:r>
              <a:rPr lang="et-EE" sz="2800" dirty="0"/>
              <a:t> filmi ,,Naine kütab sauna''. Miks on see film Tallinnfilmi ajaloos oluline? (10p)</a:t>
            </a:r>
          </a:p>
        </p:txBody>
      </p:sp>
    </p:spTree>
    <p:extLst>
      <p:ext uri="{BB962C8B-B14F-4D97-AF65-F5344CB8AC3E}">
        <p14:creationId xmlns:p14="http://schemas.microsoft.com/office/powerpoint/2010/main" val="35048660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51F8607-B85F-4812-F9E3-0FB4807D5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t-EE" dirty="0"/>
              <a:t>13) Ajalugu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49D1A7D-C1C0-8F1D-3B7C-1EDFCF0D1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 err="1"/>
              <a:t>Miks</a:t>
            </a:r>
            <a:r>
              <a:rPr lang="fi-FI" sz="2800" dirty="0"/>
              <a:t> </a:t>
            </a:r>
            <a:r>
              <a:rPr lang="fi-FI" sz="2800" dirty="0" err="1"/>
              <a:t>värviti</a:t>
            </a:r>
            <a:r>
              <a:rPr lang="fi-FI" sz="2800" dirty="0"/>
              <a:t> </a:t>
            </a:r>
            <a:r>
              <a:rPr lang="fi-FI" sz="2800" dirty="0" err="1"/>
              <a:t>Kadrina</a:t>
            </a:r>
            <a:r>
              <a:rPr lang="fi-FI" sz="2800" dirty="0"/>
              <a:t> </a:t>
            </a:r>
            <a:r>
              <a:rPr lang="fi-FI" sz="2800" dirty="0" err="1"/>
              <a:t>koolimaja</a:t>
            </a:r>
            <a:r>
              <a:rPr lang="fi-FI" sz="2800" dirty="0"/>
              <a:t> 1944. </a:t>
            </a:r>
            <a:r>
              <a:rPr lang="fi-FI" sz="2800" dirty="0" err="1"/>
              <a:t>aastal</a:t>
            </a:r>
            <a:r>
              <a:rPr lang="fi-FI" sz="2800" dirty="0"/>
              <a:t> </a:t>
            </a:r>
            <a:r>
              <a:rPr lang="fi-FI" sz="2800" dirty="0" err="1"/>
              <a:t>roheliseks</a:t>
            </a:r>
            <a:r>
              <a:rPr lang="fi-FI" sz="2800" dirty="0"/>
              <a:t>?</a:t>
            </a:r>
            <a:r>
              <a:rPr lang="et-EE" sz="2800" dirty="0"/>
              <a:t> (10p)</a:t>
            </a:r>
          </a:p>
        </p:txBody>
      </p:sp>
    </p:spTree>
    <p:extLst>
      <p:ext uri="{BB962C8B-B14F-4D97-AF65-F5344CB8AC3E}">
        <p14:creationId xmlns:p14="http://schemas.microsoft.com/office/powerpoint/2010/main" val="450651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F95D1C8-2B7C-BA96-8804-F8D570B7B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t-EE" dirty="0"/>
              <a:t>14) Loodus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44D5AA6-BC64-C2FA-7576-FC3BA1D2D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 err="1"/>
              <a:t>Kuidas</a:t>
            </a:r>
            <a:r>
              <a:rPr lang="fi-FI" sz="2800" dirty="0"/>
              <a:t> </a:t>
            </a:r>
            <a:r>
              <a:rPr lang="fi-FI" sz="2800" dirty="0" err="1"/>
              <a:t>nimetatakse</a:t>
            </a:r>
            <a:r>
              <a:rPr lang="fi-FI" sz="2800" dirty="0"/>
              <a:t> </a:t>
            </a:r>
            <a:r>
              <a:rPr lang="fi-FI" sz="2800" dirty="0" err="1"/>
              <a:t>Kallukse</a:t>
            </a:r>
            <a:r>
              <a:rPr lang="fi-FI" sz="2800" dirty="0"/>
              <a:t> </a:t>
            </a:r>
            <a:r>
              <a:rPr lang="fi-FI" sz="2800" dirty="0" err="1"/>
              <a:t>külas</a:t>
            </a:r>
            <a:r>
              <a:rPr lang="fi-FI" sz="2800" dirty="0"/>
              <a:t> asuvat </a:t>
            </a:r>
            <a:r>
              <a:rPr lang="fi-FI" sz="2800" dirty="0" err="1"/>
              <a:t>rändrahnu</a:t>
            </a:r>
            <a:r>
              <a:rPr lang="fi-FI" sz="2800" dirty="0"/>
              <a:t>?</a:t>
            </a:r>
            <a:r>
              <a:rPr lang="et-EE" sz="2800" dirty="0"/>
              <a:t> (40p)</a:t>
            </a:r>
          </a:p>
        </p:txBody>
      </p:sp>
    </p:spTree>
    <p:extLst>
      <p:ext uri="{BB962C8B-B14F-4D97-AF65-F5344CB8AC3E}">
        <p14:creationId xmlns:p14="http://schemas.microsoft.com/office/powerpoint/2010/main" val="9924188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72CC362-FD64-8A9A-0986-D5D98D689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t-EE" dirty="0"/>
              <a:t>15) haridus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B8B8CBA-B7F5-7DE5-F632-008D43288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 err="1"/>
              <a:t>Millised</a:t>
            </a:r>
            <a:r>
              <a:rPr lang="fi-FI" sz="2800" dirty="0"/>
              <a:t> </a:t>
            </a:r>
            <a:r>
              <a:rPr lang="fi-FI" sz="2800" dirty="0" err="1"/>
              <a:t>Kadrina</a:t>
            </a:r>
            <a:r>
              <a:rPr lang="fi-FI" sz="2800" dirty="0"/>
              <a:t> </a:t>
            </a:r>
            <a:r>
              <a:rPr lang="fi-FI" sz="2800" dirty="0" err="1"/>
              <a:t>Keskkooli</a:t>
            </a:r>
            <a:r>
              <a:rPr lang="fi-FI" sz="2800" dirty="0"/>
              <a:t> </a:t>
            </a:r>
            <a:r>
              <a:rPr lang="fi-FI" sz="2800" dirty="0" err="1"/>
              <a:t>direktorid</a:t>
            </a:r>
            <a:r>
              <a:rPr lang="fi-FI" sz="2800" dirty="0"/>
              <a:t> on </a:t>
            </a:r>
            <a:r>
              <a:rPr lang="fi-FI" sz="2800" dirty="0" err="1"/>
              <a:t>kantud</a:t>
            </a:r>
            <a:r>
              <a:rPr lang="fi-FI" sz="2800" dirty="0"/>
              <a:t> </a:t>
            </a:r>
            <a:r>
              <a:rPr lang="fi-FI" sz="2800" dirty="0" err="1"/>
              <a:t>kooli</a:t>
            </a:r>
            <a:r>
              <a:rPr lang="fi-FI" sz="2800" dirty="0"/>
              <a:t> </a:t>
            </a:r>
            <a:r>
              <a:rPr lang="fi-FI" sz="2800" dirty="0" err="1"/>
              <a:t>auraamatusse</a:t>
            </a:r>
            <a:r>
              <a:rPr lang="fi-FI" sz="2800" dirty="0"/>
              <a:t>?</a:t>
            </a:r>
            <a:r>
              <a:rPr lang="et-EE" sz="2800" dirty="0"/>
              <a:t> (20p)</a:t>
            </a:r>
          </a:p>
        </p:txBody>
      </p:sp>
    </p:spTree>
    <p:extLst>
      <p:ext uri="{BB962C8B-B14F-4D97-AF65-F5344CB8AC3E}">
        <p14:creationId xmlns:p14="http://schemas.microsoft.com/office/powerpoint/2010/main" val="1175509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78A1EE5-4AC8-5646-1EFE-445D48693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t-EE" dirty="0"/>
              <a:t>16) poliitika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2056DD6-7181-6EC3-654C-B4666121C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/>
              <a:t>28. augustil 2022 tähistati Kadrina sauna 65. aastapäeva. Lisaks KSK presidendile Ülo Kaisile ning Rahvusvahelise Saunaliidu ISA presidendile Risto Elomaale oli kohal ka kolm ministrit. Nimetage need ministrid. (30p)</a:t>
            </a:r>
          </a:p>
        </p:txBody>
      </p:sp>
    </p:spTree>
    <p:extLst>
      <p:ext uri="{BB962C8B-B14F-4D97-AF65-F5344CB8AC3E}">
        <p14:creationId xmlns:p14="http://schemas.microsoft.com/office/powerpoint/2010/main" val="12174589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03ACE9B-0F2E-6A80-1865-3402038CC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t-EE" dirty="0"/>
              <a:t>17) sport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B11C9F1-8906-5145-D85D-8DBD6F8F0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/>
              <a:t>Millise spordialaga tegeleb </a:t>
            </a:r>
            <a:r>
              <a:rPr lang="et-EE" sz="2800" dirty="0" err="1"/>
              <a:t>Caaro</a:t>
            </a:r>
            <a:r>
              <a:rPr lang="et-EE" sz="2800" dirty="0"/>
              <a:t> SK? (10p)</a:t>
            </a:r>
          </a:p>
        </p:txBody>
      </p:sp>
    </p:spTree>
    <p:extLst>
      <p:ext uri="{BB962C8B-B14F-4D97-AF65-F5344CB8AC3E}">
        <p14:creationId xmlns:p14="http://schemas.microsoft.com/office/powerpoint/2010/main" val="26952803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E0EC5AB-B12D-2541-CF9D-E075151FD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6524" y="804520"/>
            <a:ext cx="3705214" cy="1049235"/>
          </a:xfrm>
        </p:spPr>
        <p:txBody>
          <a:bodyPr>
            <a:normAutofit/>
          </a:bodyPr>
          <a:lstStyle/>
          <a:p>
            <a:r>
              <a:rPr lang="et-EE" dirty="0"/>
              <a:t>18) pildiküsimus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C3FB1E4-E78E-E063-EE51-74755C462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1" y="2015732"/>
            <a:ext cx="3526523" cy="3450613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Kes </a:t>
            </a:r>
            <a:r>
              <a:rPr lang="en-US" sz="2800" dirty="0" err="1"/>
              <a:t>oli</a:t>
            </a:r>
            <a:r>
              <a:rPr lang="en-US" sz="2800" dirty="0"/>
              <a:t> see </a:t>
            </a:r>
            <a:r>
              <a:rPr lang="en-US" sz="2800" dirty="0" err="1"/>
              <a:t>vaimulik</a:t>
            </a:r>
            <a:r>
              <a:rPr lang="en-US" sz="2800" dirty="0"/>
              <a:t>, </a:t>
            </a:r>
            <a:r>
              <a:rPr lang="en-US" sz="2800" dirty="0" err="1"/>
              <a:t>kes</a:t>
            </a:r>
            <a:r>
              <a:rPr lang="en-US" sz="2800" dirty="0"/>
              <a:t> </a:t>
            </a:r>
            <a:r>
              <a:rPr lang="en-US" sz="2800" dirty="0" err="1"/>
              <a:t>teenis</a:t>
            </a:r>
            <a:r>
              <a:rPr lang="en-US" sz="2800" dirty="0"/>
              <a:t> </a:t>
            </a:r>
            <a:r>
              <a:rPr lang="en-US" sz="2800" dirty="0" err="1"/>
              <a:t>Eesti</a:t>
            </a:r>
            <a:r>
              <a:rPr lang="en-US" sz="2800" dirty="0"/>
              <a:t> </a:t>
            </a:r>
            <a:r>
              <a:rPr lang="en-US" sz="2800" dirty="0" err="1"/>
              <a:t>taasiseseisvumise</a:t>
            </a:r>
            <a:r>
              <a:rPr lang="en-US" sz="2800" dirty="0"/>
              <a:t> </a:t>
            </a:r>
            <a:r>
              <a:rPr lang="en-US" sz="2800" dirty="0" err="1"/>
              <a:t>ajal</a:t>
            </a:r>
            <a:r>
              <a:rPr lang="en-US" sz="2800" dirty="0"/>
              <a:t> </a:t>
            </a:r>
            <a:r>
              <a:rPr lang="en-US" sz="2800" dirty="0" err="1"/>
              <a:t>Kadrina</a:t>
            </a:r>
            <a:r>
              <a:rPr lang="en-US" sz="2800" dirty="0"/>
              <a:t> </a:t>
            </a:r>
            <a:r>
              <a:rPr lang="en-US" sz="2800" dirty="0" err="1"/>
              <a:t>kogudust</a:t>
            </a:r>
            <a:r>
              <a:rPr lang="en-US" sz="2800" dirty="0"/>
              <a:t>. Ta </a:t>
            </a:r>
            <a:r>
              <a:rPr lang="en-US" sz="2800" dirty="0" err="1"/>
              <a:t>oli</a:t>
            </a:r>
            <a:r>
              <a:rPr lang="en-US" sz="2800" dirty="0"/>
              <a:t> ka </a:t>
            </a:r>
            <a:r>
              <a:rPr lang="en-US" sz="2800" dirty="0" err="1"/>
              <a:t>üks</a:t>
            </a:r>
            <a:r>
              <a:rPr lang="en-US" sz="2800" dirty="0"/>
              <a:t> 69 </a:t>
            </a:r>
            <a:r>
              <a:rPr lang="en-US" sz="2800" dirty="0" err="1"/>
              <a:t>saadikust</a:t>
            </a:r>
            <a:r>
              <a:rPr lang="en-US" sz="2800" dirty="0"/>
              <a:t>, </a:t>
            </a:r>
            <a:r>
              <a:rPr lang="en-US" sz="2800" dirty="0" err="1"/>
              <a:t>kes</a:t>
            </a:r>
            <a:r>
              <a:rPr lang="en-US" sz="2800" dirty="0"/>
              <a:t> </a:t>
            </a:r>
            <a:r>
              <a:rPr lang="en-US" sz="2800" dirty="0" err="1"/>
              <a:t>hääletas</a:t>
            </a:r>
            <a:r>
              <a:rPr lang="en-US" sz="2800" dirty="0"/>
              <a:t> </a:t>
            </a:r>
            <a:r>
              <a:rPr lang="en-US" sz="2800" dirty="0" err="1"/>
              <a:t>vabariigi</a:t>
            </a:r>
            <a:r>
              <a:rPr lang="en-US" sz="2800" dirty="0"/>
              <a:t> </a:t>
            </a:r>
            <a:r>
              <a:rPr lang="en-US" sz="2800" dirty="0" err="1"/>
              <a:t>taastamise</a:t>
            </a:r>
            <a:r>
              <a:rPr lang="en-US" sz="2800" dirty="0"/>
              <a:t> </a:t>
            </a:r>
            <a:r>
              <a:rPr lang="en-US" sz="2800" dirty="0" err="1"/>
              <a:t>poolt</a:t>
            </a:r>
            <a:r>
              <a:rPr lang="en-US" sz="2800" dirty="0"/>
              <a:t>.</a:t>
            </a:r>
            <a:r>
              <a:rPr lang="et-EE" sz="2800" dirty="0"/>
              <a:t> (20p)</a:t>
            </a:r>
            <a:endParaRPr lang="en-US" sz="2800" dirty="0"/>
          </a:p>
        </p:txBody>
      </p:sp>
      <p:grpSp>
        <p:nvGrpSpPr>
          <p:cNvPr id="17" name="Group 10">
            <a:extLst>
              <a:ext uri="{FF2B5EF4-FFF2-40B4-BE49-F238E27FC236}">
                <a16:creationId xmlns:a16="http://schemas.microsoft.com/office/drawing/2014/main" id="{F6ECD7E6-4E68-4AA6-864A-6828B6EC19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0131" y="482171"/>
            <a:ext cx="6091791" cy="5149101"/>
            <a:chOff x="5460131" y="482171"/>
            <a:chExt cx="6091791" cy="51491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015161F-D342-4A16-AA7A-F3ECC1284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60131" y="482171"/>
              <a:ext cx="6091791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2">
              <a:extLst>
                <a:ext uri="{FF2B5EF4-FFF2-40B4-BE49-F238E27FC236}">
                  <a16:creationId xmlns:a16="http://schemas.microsoft.com/office/drawing/2014/main" id="{699EC793-B1FE-496C-A671-5F36632641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78956" y="812507"/>
              <a:ext cx="5461780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Sisu kohatäide 3" descr="Pilt, millel on kujutatud puu, õues, ülistuspaik, kirik&#10;&#10;Kirjeldus on genereeritud automaatselt">
            <a:extLst>
              <a:ext uri="{FF2B5EF4-FFF2-40B4-BE49-F238E27FC236}">
                <a16:creationId xmlns:a16="http://schemas.microsoft.com/office/drawing/2014/main" id="{48DBF87C-8298-1E1E-5DAA-7DEF0ACA20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958" r="22892"/>
          <a:stretch/>
        </p:blipFill>
        <p:spPr>
          <a:xfrm>
            <a:off x="6093926" y="1116345"/>
            <a:ext cx="4821551" cy="3866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204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>
            <a:extLst>
              <a:ext uri="{FF2B5EF4-FFF2-40B4-BE49-F238E27FC236}">
                <a16:creationId xmlns:a16="http://schemas.microsoft.com/office/drawing/2014/main" id="{CF2ACC72-75BE-43FB-2955-EB43E3C8D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t-EE" dirty="0"/>
              <a:t>1) </a:t>
            </a:r>
            <a:r>
              <a:rPr lang="et-EE" dirty="0" err="1"/>
              <a:t>Varia</a:t>
            </a:r>
            <a:endParaRPr lang="et-EE" dirty="0"/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97433D3A-ADE5-A593-D463-0B8896B54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/>
              <a:t>Mida tähendab kohalikul tasandil lühend KÕPS? (10p)</a:t>
            </a:r>
          </a:p>
        </p:txBody>
      </p:sp>
    </p:spTree>
    <p:extLst>
      <p:ext uri="{BB962C8B-B14F-4D97-AF65-F5344CB8AC3E}">
        <p14:creationId xmlns:p14="http://schemas.microsoft.com/office/powerpoint/2010/main" val="540320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3F16755-6BF0-50E4-15B4-D4DEBE6E3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t-EE" dirty="0"/>
              <a:t>19) kirjandus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95CABA9-61AD-1068-BD2B-EC02058D2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/>
              <a:t>Mis põhjusel suleti Kadrina palvemaja juurde loodud laenuraamatukogu? (10p)</a:t>
            </a:r>
          </a:p>
        </p:txBody>
      </p:sp>
    </p:spTree>
    <p:extLst>
      <p:ext uri="{BB962C8B-B14F-4D97-AF65-F5344CB8AC3E}">
        <p14:creationId xmlns:p14="http://schemas.microsoft.com/office/powerpoint/2010/main" val="38806246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2F3AF49-21F1-0B02-B2ED-BBAF3BF60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t-EE" dirty="0"/>
              <a:t>20) kultuur 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00EC6FB-9252-C9AC-E200-2EE435CF0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 err="1"/>
              <a:t>Millal</a:t>
            </a:r>
            <a:r>
              <a:rPr lang="fi-FI" sz="2800" dirty="0"/>
              <a:t> </a:t>
            </a:r>
            <a:r>
              <a:rPr lang="fi-FI" sz="2800" dirty="0" err="1"/>
              <a:t>kuulutati</a:t>
            </a:r>
            <a:r>
              <a:rPr lang="fi-FI" sz="2800" dirty="0"/>
              <a:t> </a:t>
            </a:r>
            <a:r>
              <a:rPr lang="fi-FI" sz="2800" dirty="0" err="1"/>
              <a:t>välja</a:t>
            </a:r>
            <a:r>
              <a:rPr lang="fi-FI" sz="2800" dirty="0"/>
              <a:t> </a:t>
            </a:r>
            <a:r>
              <a:rPr lang="fi-FI" sz="2800" dirty="0" err="1"/>
              <a:t>Kadrina</a:t>
            </a:r>
            <a:r>
              <a:rPr lang="fi-FI" sz="2800" dirty="0"/>
              <a:t> </a:t>
            </a:r>
            <a:r>
              <a:rPr lang="fi-FI" sz="2800" dirty="0" err="1"/>
              <a:t>emakeele</a:t>
            </a:r>
            <a:r>
              <a:rPr lang="fi-FI" sz="2800" dirty="0"/>
              <a:t> </a:t>
            </a:r>
            <a:r>
              <a:rPr lang="fi-FI" sz="2800" dirty="0" err="1"/>
              <a:t>ausamba</a:t>
            </a:r>
            <a:r>
              <a:rPr lang="fi-FI" sz="2800" dirty="0"/>
              <a:t> </a:t>
            </a:r>
            <a:r>
              <a:rPr lang="fi-FI" sz="2800" dirty="0" err="1"/>
              <a:t>konkursi</a:t>
            </a:r>
            <a:r>
              <a:rPr lang="fi-FI" sz="2800" dirty="0"/>
              <a:t> </a:t>
            </a:r>
            <a:r>
              <a:rPr lang="fi-FI" sz="2800" dirty="0" err="1"/>
              <a:t>tulemused</a:t>
            </a:r>
            <a:r>
              <a:rPr lang="fi-FI" sz="2800" dirty="0"/>
              <a:t>?</a:t>
            </a:r>
            <a:r>
              <a:rPr lang="et-EE" sz="2800" dirty="0"/>
              <a:t> (10p)</a:t>
            </a:r>
          </a:p>
        </p:txBody>
      </p:sp>
    </p:spTree>
    <p:extLst>
      <p:ext uri="{BB962C8B-B14F-4D97-AF65-F5344CB8AC3E}">
        <p14:creationId xmlns:p14="http://schemas.microsoft.com/office/powerpoint/2010/main" val="26733787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67A586E-1B5E-0B96-E547-83EAE1E5D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t-EE" dirty="0"/>
              <a:t>2) Meedia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B40EFDA5-6186-A1C0-6D01-8B1F03A5F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 err="1"/>
              <a:t>Mis</a:t>
            </a:r>
            <a:r>
              <a:rPr lang="fi-FI" sz="2800" dirty="0"/>
              <a:t> </a:t>
            </a:r>
            <a:r>
              <a:rPr lang="fi-FI" sz="2800" dirty="0" err="1"/>
              <a:t>nime</a:t>
            </a:r>
            <a:r>
              <a:rPr lang="fi-FI" sz="2800" dirty="0"/>
              <a:t> </a:t>
            </a:r>
            <a:r>
              <a:rPr lang="fi-FI" sz="2800" dirty="0" err="1"/>
              <a:t>kannab</a:t>
            </a:r>
            <a:r>
              <a:rPr lang="fi-FI" sz="2800" dirty="0"/>
              <a:t> </a:t>
            </a:r>
            <a:r>
              <a:rPr lang="fi-FI" sz="2800" dirty="0" err="1"/>
              <a:t>valla</a:t>
            </a:r>
            <a:r>
              <a:rPr lang="fi-FI" sz="2800" dirty="0"/>
              <a:t> </a:t>
            </a:r>
            <a:r>
              <a:rPr lang="fi-FI" sz="2800" dirty="0" err="1"/>
              <a:t>kohalik</a:t>
            </a:r>
            <a:r>
              <a:rPr lang="fi-FI" sz="2800" dirty="0"/>
              <a:t> </a:t>
            </a:r>
            <a:r>
              <a:rPr lang="fi-FI" sz="2800" dirty="0" err="1"/>
              <a:t>ajaleht</a:t>
            </a:r>
            <a:r>
              <a:rPr lang="fi-FI" sz="2800" dirty="0"/>
              <a:t>?</a:t>
            </a:r>
            <a:r>
              <a:rPr lang="et-EE" sz="2800" dirty="0"/>
              <a:t> (10p)</a:t>
            </a:r>
          </a:p>
        </p:txBody>
      </p:sp>
    </p:spTree>
    <p:extLst>
      <p:ext uri="{BB962C8B-B14F-4D97-AF65-F5344CB8AC3E}">
        <p14:creationId xmlns:p14="http://schemas.microsoft.com/office/powerpoint/2010/main" val="25841306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9E9A731-75A4-3F3B-12F8-79F47EAA2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t-EE" dirty="0"/>
              <a:t>3) Ajalugu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B51FAA2-6F2F-426D-8941-D9657DDF2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/>
              <a:t>Esimene puidust jaamahoone valmis Palmse mõisahärra, Balti Raudtee Seltsi esimehe Alexander </a:t>
            </a:r>
            <a:r>
              <a:rPr lang="et-EE" sz="2800" dirty="0" err="1"/>
              <a:t>von</a:t>
            </a:r>
            <a:r>
              <a:rPr lang="et-EE" sz="2800" dirty="0"/>
              <a:t> der </a:t>
            </a:r>
            <a:r>
              <a:rPr lang="et-EE" sz="2800" dirty="0" err="1"/>
              <a:t>Pahleni</a:t>
            </a:r>
            <a:r>
              <a:rPr lang="et-EE" sz="2800" dirty="0"/>
              <a:t> tellitud eriprojekti järgi aastal 1870. Hoone oli kahekorruseline. Mis asus teisel korrusel? (10p)</a:t>
            </a:r>
          </a:p>
        </p:txBody>
      </p:sp>
    </p:spTree>
    <p:extLst>
      <p:ext uri="{BB962C8B-B14F-4D97-AF65-F5344CB8AC3E}">
        <p14:creationId xmlns:p14="http://schemas.microsoft.com/office/powerpoint/2010/main" val="12802676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C215B07-702B-A45B-1625-D582A2EE5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t-EE" dirty="0"/>
              <a:t>4) Loodus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B945F5DD-16A3-3FC5-AAB3-D8A26712F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 err="1"/>
              <a:t>Kadrina</a:t>
            </a:r>
            <a:r>
              <a:rPr lang="fi-FI" sz="2800" dirty="0"/>
              <a:t> </a:t>
            </a:r>
            <a:r>
              <a:rPr lang="fi-FI" sz="2800" dirty="0" err="1"/>
              <a:t>koolipargi</a:t>
            </a:r>
            <a:r>
              <a:rPr lang="fi-FI" sz="2800" dirty="0"/>
              <a:t> </a:t>
            </a:r>
            <a:r>
              <a:rPr lang="fi-FI" sz="2800" dirty="0" err="1"/>
              <a:t>kaheksas</a:t>
            </a:r>
            <a:r>
              <a:rPr lang="fi-FI" sz="2800" dirty="0"/>
              <a:t> puu on </a:t>
            </a:r>
            <a:r>
              <a:rPr lang="fi-FI" sz="2800" dirty="0" err="1"/>
              <a:t>vaher</a:t>
            </a:r>
            <a:r>
              <a:rPr lang="fi-FI" sz="2800" dirty="0"/>
              <a:t>, mille istutas </a:t>
            </a:r>
            <a:r>
              <a:rPr lang="fi-FI" sz="2800" dirty="0" err="1"/>
              <a:t>Elmar</a:t>
            </a:r>
            <a:r>
              <a:rPr lang="fi-FI" sz="2800" dirty="0"/>
              <a:t> </a:t>
            </a:r>
            <a:r>
              <a:rPr lang="fi-FI" sz="2800" dirty="0" err="1"/>
              <a:t>Kanter</a:t>
            </a:r>
            <a:r>
              <a:rPr lang="fi-FI" sz="2800" dirty="0"/>
              <a:t>. </a:t>
            </a:r>
            <a:r>
              <a:rPr lang="fi-FI" sz="2800" dirty="0" err="1"/>
              <a:t>Kellega</a:t>
            </a:r>
            <a:r>
              <a:rPr lang="fi-FI" sz="2800" dirty="0"/>
              <a:t> </a:t>
            </a:r>
            <a:r>
              <a:rPr lang="fi-FI" sz="2800" dirty="0" err="1"/>
              <a:t>koos</a:t>
            </a:r>
            <a:r>
              <a:rPr lang="fi-FI" sz="2800" dirty="0"/>
              <a:t> </a:t>
            </a:r>
            <a:r>
              <a:rPr lang="fi-FI" sz="2800" dirty="0" err="1"/>
              <a:t>ta</a:t>
            </a:r>
            <a:r>
              <a:rPr lang="fi-FI" sz="2800" dirty="0"/>
              <a:t> </a:t>
            </a:r>
            <a:r>
              <a:rPr lang="fi-FI" sz="2800" dirty="0" err="1"/>
              <a:t>selle</a:t>
            </a:r>
            <a:r>
              <a:rPr lang="fi-FI" sz="2800" dirty="0"/>
              <a:t> istutas?</a:t>
            </a:r>
            <a:r>
              <a:rPr lang="et-EE" sz="2800" dirty="0"/>
              <a:t> (10p)</a:t>
            </a:r>
          </a:p>
        </p:txBody>
      </p:sp>
    </p:spTree>
    <p:extLst>
      <p:ext uri="{BB962C8B-B14F-4D97-AF65-F5344CB8AC3E}">
        <p14:creationId xmlns:p14="http://schemas.microsoft.com/office/powerpoint/2010/main" val="1800601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00FB696-9134-709E-1A1C-4E0A166D0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t-EE" dirty="0"/>
              <a:t>5) Haridus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356FEDC-A44B-3C93-7516-DBAF6D7DD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Mis aastal loodi Kadrina Kunstidekool?</a:t>
            </a:r>
            <a:r>
              <a:rPr lang="et-EE" sz="2800" dirty="0"/>
              <a:t> (10p)</a:t>
            </a:r>
          </a:p>
        </p:txBody>
      </p:sp>
    </p:spTree>
    <p:extLst>
      <p:ext uri="{BB962C8B-B14F-4D97-AF65-F5344CB8AC3E}">
        <p14:creationId xmlns:p14="http://schemas.microsoft.com/office/powerpoint/2010/main" val="4746136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DA1E244-583E-0BD3-7F33-7CDAEB324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t-EE" dirty="0"/>
              <a:t>6) poliitika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4641C182-9360-29DD-D602-F401CE0FA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sz="2800" dirty="0"/>
              <a:t>Ta sündis 12. mai 1896 </a:t>
            </a:r>
            <a:r>
              <a:rPr lang="et-EE" sz="2800" dirty="0" err="1"/>
              <a:t>Undla</a:t>
            </a:r>
            <a:r>
              <a:rPr lang="et-EE" sz="2800" dirty="0"/>
              <a:t> vallas. Ta oli II - V Riigikogu liige ning ka I Riigivolikogu liige, Põllutöökoja, Kadrina põllumeeste konvendi ja Ühistegevuskoja I  sektsiooni liige. Põgenes 1944. aastal Soome kaudu Rootsi, kus ta 25. novembril 1951 suri. 18. septembril 1944 nimetas Jüri </a:t>
            </a:r>
            <a:r>
              <a:rPr lang="et-EE" sz="2800" dirty="0" err="1"/>
              <a:t>Uluots</a:t>
            </a:r>
            <a:r>
              <a:rPr lang="et-EE" sz="2800" dirty="0"/>
              <a:t> ta Otto </a:t>
            </a:r>
            <a:r>
              <a:rPr lang="et-EE" sz="2800" dirty="0" err="1"/>
              <a:t>Tiefi</a:t>
            </a:r>
            <a:r>
              <a:rPr lang="et-EE" sz="2800" dirty="0"/>
              <a:t> valitsuse kaubandus-tööstusministriks, kuid ta ei astunud ametisse, jäädes Riigivolikogu juhatuse liikmeks. Kellest on jutt? (10p)</a:t>
            </a:r>
          </a:p>
        </p:txBody>
      </p:sp>
    </p:spTree>
    <p:extLst>
      <p:ext uri="{BB962C8B-B14F-4D97-AF65-F5344CB8AC3E}">
        <p14:creationId xmlns:p14="http://schemas.microsoft.com/office/powerpoint/2010/main" val="19106225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FFA45AC-32EC-1208-A257-85359E2A2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t-EE" dirty="0"/>
              <a:t>7) sport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BE1836A-9E90-C120-B451-7A7355A62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/>
              <a:t>Kellele on pühendatud Kadrina Spordikeskuse fuajees asuv mälestustahvel? (10p)</a:t>
            </a:r>
          </a:p>
        </p:txBody>
      </p:sp>
    </p:spTree>
    <p:extLst>
      <p:ext uri="{BB962C8B-B14F-4D97-AF65-F5344CB8AC3E}">
        <p14:creationId xmlns:p14="http://schemas.microsoft.com/office/powerpoint/2010/main" val="36391086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573AC4B-C8FC-87D8-6385-7CADE7741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5550355" cy="1049235"/>
          </a:xfrm>
        </p:spPr>
        <p:txBody>
          <a:bodyPr>
            <a:normAutofit/>
          </a:bodyPr>
          <a:lstStyle/>
          <a:p>
            <a:r>
              <a:rPr lang="et-EE" dirty="0"/>
              <a:t>8) Pildiküsimus</a:t>
            </a:r>
            <a:endParaRPr lang="et-EE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44CD739-5128-99AE-BA29-A63B0B108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2"/>
            <a:ext cx="5550355" cy="3450613"/>
          </a:xfrm>
        </p:spPr>
        <p:txBody>
          <a:bodyPr>
            <a:normAutofit/>
          </a:bodyPr>
          <a:lstStyle/>
          <a:p>
            <a:r>
              <a:rPr lang="et-EE" sz="2800" dirty="0"/>
              <a:t>Kes on pildil? (20p)</a:t>
            </a:r>
            <a:endParaRPr lang="en-US" sz="28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72F63BA-7537-485F-BFCA-EA001ED446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77388" y="482171"/>
            <a:ext cx="4074533" cy="5149101"/>
            <a:chOff x="7477388" y="482171"/>
            <a:chExt cx="4074533" cy="51491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48929BF-8F78-4421-A0CA-BC72A335BC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77388" y="482171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90DA111-CADC-4534-B902-8BB5DBF75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90447" y="812507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Sisu kohatäide 3">
            <a:extLst>
              <a:ext uri="{FF2B5EF4-FFF2-40B4-BE49-F238E27FC236}">
                <a16:creationId xmlns:a16="http://schemas.microsoft.com/office/drawing/2014/main" id="{5462B883-E92C-DAD9-3B5D-DDDA93BDA7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" b="30941"/>
          <a:stretch/>
        </p:blipFill>
        <p:spPr>
          <a:xfrm>
            <a:off x="8116373" y="1116345"/>
            <a:ext cx="2799103" cy="3866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2040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erii">
  <a:themeElements>
    <a:clrScheme name="Galerii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erii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Galerii</Template>
  <TotalTime>79</TotalTime>
  <Words>485</Words>
  <Application>Microsoft Office PowerPoint</Application>
  <PresentationFormat>Laiekraan</PresentationFormat>
  <Paragraphs>43</Paragraphs>
  <Slides>21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2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21</vt:i4>
      </vt:variant>
    </vt:vector>
  </HeadingPairs>
  <TitlesOfParts>
    <vt:vector size="24" baseType="lpstr">
      <vt:lpstr>Arial</vt:lpstr>
      <vt:lpstr>Rockwell</vt:lpstr>
      <vt:lpstr>Galerii</vt:lpstr>
      <vt:lpstr>Kadrina Kilbar</vt:lpstr>
      <vt:lpstr>1) Varia</vt:lpstr>
      <vt:lpstr>2) Meedia</vt:lpstr>
      <vt:lpstr>3) Ajalugu</vt:lpstr>
      <vt:lpstr>4) Loodus</vt:lpstr>
      <vt:lpstr>5) Haridus</vt:lpstr>
      <vt:lpstr>6) poliitika</vt:lpstr>
      <vt:lpstr>7) sport</vt:lpstr>
      <vt:lpstr>8) Pildiküsimus</vt:lpstr>
      <vt:lpstr>9) Kirjandus</vt:lpstr>
      <vt:lpstr>10) Kultuur</vt:lpstr>
      <vt:lpstr>11) varia</vt:lpstr>
      <vt:lpstr>12) Meedia</vt:lpstr>
      <vt:lpstr>13) Ajalugu</vt:lpstr>
      <vt:lpstr>14) Loodus</vt:lpstr>
      <vt:lpstr>15) haridus</vt:lpstr>
      <vt:lpstr>16) poliitika</vt:lpstr>
      <vt:lpstr>17) sport</vt:lpstr>
      <vt:lpstr>18) pildiküsimus </vt:lpstr>
      <vt:lpstr>19) kirjandus</vt:lpstr>
      <vt:lpstr>20) kultuur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Kadrina Kilbar</dc:title>
  <dc:creator>Merilin Rauman</dc:creator>
  <cp:lastModifiedBy>Merilin Rauman</cp:lastModifiedBy>
  <cp:revision>4</cp:revision>
  <dcterms:created xsi:type="dcterms:W3CDTF">2023-04-10T12:04:45Z</dcterms:created>
  <dcterms:modified xsi:type="dcterms:W3CDTF">2023-06-17T10:04:38Z</dcterms:modified>
</cp:coreProperties>
</file>