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1" r:id="rId9"/>
    <p:sldId id="264" r:id="rId10"/>
    <p:sldId id="267" r:id="rId11"/>
    <p:sldId id="268" r:id="rId12"/>
    <p:sldId id="270" r:id="rId13"/>
    <p:sldId id="265" r:id="rId14"/>
    <p:sldId id="273" r:id="rId15"/>
    <p:sldId id="266" r:id="rId16"/>
    <p:sldId id="269" r:id="rId17"/>
    <p:sldId id="271" r:id="rId18"/>
    <p:sldId id="275" r:id="rId19"/>
    <p:sldId id="276" r:id="rId20"/>
    <p:sldId id="277" r:id="rId21"/>
    <p:sldId id="274" r:id="rId22"/>
    <p:sldId id="272" r:id="rId23"/>
    <p:sldId id="278" r:id="rId24"/>
    <p:sldId id="279" r:id="rId25"/>
    <p:sldId id="280" r:id="rId26"/>
    <p:sldId id="281" r:id="rId27"/>
    <p:sldId id="287" r:id="rId28"/>
    <p:sldId id="291" r:id="rId29"/>
    <p:sldId id="298" r:id="rId30"/>
    <p:sldId id="301" r:id="rId31"/>
    <p:sldId id="302" r:id="rId32"/>
    <p:sldId id="282" r:id="rId33"/>
    <p:sldId id="283" r:id="rId34"/>
    <p:sldId id="284" r:id="rId35"/>
    <p:sldId id="285" r:id="rId36"/>
    <p:sldId id="286" r:id="rId37"/>
    <p:sldId id="289" r:id="rId38"/>
    <p:sldId id="288" r:id="rId39"/>
    <p:sldId id="295" r:id="rId40"/>
    <p:sldId id="292" r:id="rId41"/>
    <p:sldId id="296" r:id="rId42"/>
    <p:sldId id="294" r:id="rId43"/>
    <p:sldId id="297" r:id="rId44"/>
    <p:sldId id="299" r:id="rId45"/>
    <p:sldId id="300" r:id="rId46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F21D7-3F33-442A-0A71-7887F225D38E}" v="30" dt="2025-04-19T10:56:35.683"/>
    <p1510:client id="{3FEDBA02-1749-D19F-26E5-23FFFF18994F}" v="392" dt="2025-04-18T13:54:07.367"/>
    <p1510:client id="{5BE484AA-5C4B-5EA1-437F-78A7DFA7FEA7}" v="1865" dt="2025-04-18T20:17:20.430"/>
    <p1510:client id="{8DD2568E-1881-CBB8-A5DD-55002667A72A}" v="2" dt="2025-04-19T11:47:53.481"/>
    <p1510:client id="{D26B9857-DA92-21DB-7217-A08D50E4A748}" v="1745" dt="2025-04-18T01:47:31.699"/>
    <p1510:client id="{FDC5D934-F524-F6CD-3424-37183C06A25F}" v="79" dt="2025-04-18T00:10:07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DFE3C-5B6F-4B89-A229-C04D5A2BF6D0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75D2D78-7B37-401F-BFB1-ED40CCD91CEC}">
      <dgm:prSet/>
      <dgm:spPr/>
      <dgm:t>
        <a:bodyPr/>
        <a:lstStyle/>
        <a:p>
          <a:r>
            <a:rPr lang="et-EE"/>
            <a:t>Poliitika ja meedia</a:t>
          </a:r>
          <a:endParaRPr lang="en-US"/>
        </a:p>
      </dgm:t>
    </dgm:pt>
    <dgm:pt modelId="{D4373ECA-F875-4DC7-A37E-39478B234DAF}" type="parTrans" cxnId="{71642A92-6027-4916-839F-7A7E147A1A67}">
      <dgm:prSet/>
      <dgm:spPr/>
      <dgm:t>
        <a:bodyPr/>
        <a:lstStyle/>
        <a:p>
          <a:endParaRPr lang="en-US"/>
        </a:p>
      </dgm:t>
    </dgm:pt>
    <dgm:pt modelId="{16053C3B-9557-4C21-A1F2-644B1D855FDB}" type="sibTrans" cxnId="{71642A92-6027-4916-839F-7A7E147A1A67}">
      <dgm:prSet/>
      <dgm:spPr/>
      <dgm:t>
        <a:bodyPr/>
        <a:lstStyle/>
        <a:p>
          <a:endParaRPr lang="en-US"/>
        </a:p>
      </dgm:t>
    </dgm:pt>
    <dgm:pt modelId="{9A38E769-ADDD-44F5-B43A-B2E62EC61BFB}">
      <dgm:prSet/>
      <dgm:spPr/>
      <dgm:t>
        <a:bodyPr/>
        <a:lstStyle/>
        <a:p>
          <a:r>
            <a:rPr lang="et-EE"/>
            <a:t>Kultuur ja sport</a:t>
          </a:r>
          <a:endParaRPr lang="en-US"/>
        </a:p>
      </dgm:t>
    </dgm:pt>
    <dgm:pt modelId="{DA0BE0F9-5900-4D80-90F3-99CFAE28B622}" type="parTrans" cxnId="{9D8241CD-EA78-4DB6-830D-2B86EE2E67A8}">
      <dgm:prSet/>
      <dgm:spPr/>
      <dgm:t>
        <a:bodyPr/>
        <a:lstStyle/>
        <a:p>
          <a:endParaRPr lang="en-US"/>
        </a:p>
      </dgm:t>
    </dgm:pt>
    <dgm:pt modelId="{C8E59863-0A3A-4FE0-856D-32C7355A1708}" type="sibTrans" cxnId="{9D8241CD-EA78-4DB6-830D-2B86EE2E67A8}">
      <dgm:prSet/>
      <dgm:spPr/>
      <dgm:t>
        <a:bodyPr/>
        <a:lstStyle/>
        <a:p>
          <a:endParaRPr lang="en-US"/>
        </a:p>
      </dgm:t>
    </dgm:pt>
    <dgm:pt modelId="{FC042D09-5428-444B-A306-1158B5D609CE}">
      <dgm:prSet/>
      <dgm:spPr/>
      <dgm:t>
        <a:bodyPr/>
        <a:lstStyle/>
        <a:p>
          <a:r>
            <a:rPr lang="et-EE"/>
            <a:t>Haridus ja ajalugu</a:t>
          </a:r>
          <a:endParaRPr lang="en-US"/>
        </a:p>
      </dgm:t>
    </dgm:pt>
    <dgm:pt modelId="{A048556A-352E-4D77-BFFE-579049D5D61D}" type="parTrans" cxnId="{FA4B71F1-55BD-40B5-AC54-776DDFA81BCA}">
      <dgm:prSet/>
      <dgm:spPr/>
      <dgm:t>
        <a:bodyPr/>
        <a:lstStyle/>
        <a:p>
          <a:endParaRPr lang="en-US"/>
        </a:p>
      </dgm:t>
    </dgm:pt>
    <dgm:pt modelId="{4C13F075-5035-4D12-A01E-99DDB91D69E5}" type="sibTrans" cxnId="{FA4B71F1-55BD-40B5-AC54-776DDFA81BCA}">
      <dgm:prSet/>
      <dgm:spPr/>
      <dgm:t>
        <a:bodyPr/>
        <a:lstStyle/>
        <a:p>
          <a:endParaRPr lang="en-US"/>
        </a:p>
      </dgm:t>
    </dgm:pt>
    <dgm:pt modelId="{F6F575C4-A2FA-419A-99A8-2F491EE14099}">
      <dgm:prSet/>
      <dgm:spPr/>
      <dgm:t>
        <a:bodyPr/>
        <a:lstStyle/>
        <a:p>
          <a:r>
            <a:rPr lang="et-EE"/>
            <a:t>Kodukant</a:t>
          </a:r>
          <a:endParaRPr lang="en-US"/>
        </a:p>
      </dgm:t>
    </dgm:pt>
    <dgm:pt modelId="{7F8F31E4-C99C-4CF0-80D8-0EA62A4089B9}" type="parTrans" cxnId="{0B5F5AE5-F919-4156-BFE8-2C77DE255609}">
      <dgm:prSet/>
      <dgm:spPr/>
      <dgm:t>
        <a:bodyPr/>
        <a:lstStyle/>
        <a:p>
          <a:endParaRPr lang="en-US"/>
        </a:p>
      </dgm:t>
    </dgm:pt>
    <dgm:pt modelId="{1AB9A87C-395B-480B-8642-A983BDEF3864}" type="sibTrans" cxnId="{0B5F5AE5-F919-4156-BFE8-2C77DE255609}">
      <dgm:prSet/>
      <dgm:spPr/>
      <dgm:t>
        <a:bodyPr/>
        <a:lstStyle/>
        <a:p>
          <a:endParaRPr lang="en-US"/>
        </a:p>
      </dgm:t>
    </dgm:pt>
    <dgm:pt modelId="{1BFA240F-7491-4240-BCD8-7096BE8D55DC}">
      <dgm:prSet/>
      <dgm:spPr/>
      <dgm:t>
        <a:bodyPr/>
        <a:lstStyle/>
        <a:p>
          <a:r>
            <a:rPr lang="et-EE"/>
            <a:t>Varia</a:t>
          </a:r>
          <a:endParaRPr lang="en-US"/>
        </a:p>
      </dgm:t>
    </dgm:pt>
    <dgm:pt modelId="{924A6765-3915-49E9-9165-E0113ADC6052}" type="parTrans" cxnId="{7293F405-263E-47FC-AD67-5361747B6CDF}">
      <dgm:prSet/>
      <dgm:spPr/>
      <dgm:t>
        <a:bodyPr/>
        <a:lstStyle/>
        <a:p>
          <a:endParaRPr lang="en-US"/>
        </a:p>
      </dgm:t>
    </dgm:pt>
    <dgm:pt modelId="{0F48AE07-BF56-40A9-BD70-6FB6127835AF}" type="sibTrans" cxnId="{7293F405-263E-47FC-AD67-5361747B6CDF}">
      <dgm:prSet/>
      <dgm:spPr/>
      <dgm:t>
        <a:bodyPr/>
        <a:lstStyle/>
        <a:p>
          <a:endParaRPr lang="en-US"/>
        </a:p>
      </dgm:t>
    </dgm:pt>
    <dgm:pt modelId="{ECA651DC-AB38-47B1-9E42-A07E74A39463}">
      <dgm:prSet/>
      <dgm:spPr/>
      <dgm:t>
        <a:bodyPr/>
        <a:lstStyle/>
        <a:p>
          <a:r>
            <a:rPr lang="et-EE"/>
            <a:t>Pildi- ja videoküsimus</a:t>
          </a:r>
          <a:endParaRPr lang="en-US"/>
        </a:p>
      </dgm:t>
    </dgm:pt>
    <dgm:pt modelId="{B660D471-6384-4D07-98C3-0A0B4E293B07}" type="parTrans" cxnId="{8E2F0DF1-1833-4883-B864-7E0A38EC4701}">
      <dgm:prSet/>
      <dgm:spPr/>
      <dgm:t>
        <a:bodyPr/>
        <a:lstStyle/>
        <a:p>
          <a:endParaRPr lang="en-US"/>
        </a:p>
      </dgm:t>
    </dgm:pt>
    <dgm:pt modelId="{A62833BA-4028-4983-A658-AC64D472E7E8}" type="sibTrans" cxnId="{8E2F0DF1-1833-4883-B864-7E0A38EC4701}">
      <dgm:prSet/>
      <dgm:spPr/>
      <dgm:t>
        <a:bodyPr/>
        <a:lstStyle/>
        <a:p>
          <a:endParaRPr lang="en-US"/>
        </a:p>
      </dgm:t>
    </dgm:pt>
    <dgm:pt modelId="{6F5CA3DA-5849-49FF-BCE7-38D3A6D87D4B}">
      <dgm:prSet/>
      <dgm:spPr/>
      <dgm:t>
        <a:bodyPr/>
        <a:lstStyle/>
        <a:p>
          <a:r>
            <a:rPr lang="et-EE"/>
            <a:t>Eri</a:t>
          </a:r>
          <a:endParaRPr lang="en-US"/>
        </a:p>
      </dgm:t>
    </dgm:pt>
    <dgm:pt modelId="{6A959257-2474-424D-A24F-8FF3FD64DCA6}" type="parTrans" cxnId="{DD5F85BD-33B4-4172-8993-AB70CAC0517D}">
      <dgm:prSet/>
      <dgm:spPr/>
      <dgm:t>
        <a:bodyPr/>
        <a:lstStyle/>
        <a:p>
          <a:endParaRPr lang="en-US"/>
        </a:p>
      </dgm:t>
    </dgm:pt>
    <dgm:pt modelId="{0E3C3345-65E2-4133-9DEA-AB065953845A}" type="sibTrans" cxnId="{DD5F85BD-33B4-4172-8993-AB70CAC0517D}">
      <dgm:prSet/>
      <dgm:spPr/>
      <dgm:t>
        <a:bodyPr/>
        <a:lstStyle/>
        <a:p>
          <a:endParaRPr lang="en-US"/>
        </a:p>
      </dgm:t>
    </dgm:pt>
    <dgm:pt modelId="{15A02317-31AF-4251-AA2A-BA65B4092FA1}" type="pres">
      <dgm:prSet presAssocID="{369DFE3C-5B6F-4B89-A229-C04D5A2BF6D0}" presName="linear" presStyleCnt="0">
        <dgm:presLayoutVars>
          <dgm:animLvl val="lvl"/>
          <dgm:resizeHandles val="exact"/>
        </dgm:presLayoutVars>
      </dgm:prSet>
      <dgm:spPr/>
    </dgm:pt>
    <dgm:pt modelId="{D5BCCC43-5CC5-4A7C-8B67-DEC93F5514C1}" type="pres">
      <dgm:prSet presAssocID="{875D2D78-7B37-401F-BFB1-ED40CCD91CE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1B6304C-9000-4E90-9CCE-9E46AD5CD4EE}" type="pres">
      <dgm:prSet presAssocID="{16053C3B-9557-4C21-A1F2-644B1D855FDB}" presName="spacer" presStyleCnt="0"/>
      <dgm:spPr/>
    </dgm:pt>
    <dgm:pt modelId="{C6267779-8A0A-41DE-A4B7-BF63AAC99594}" type="pres">
      <dgm:prSet presAssocID="{9A38E769-ADDD-44F5-B43A-B2E62EC61BF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CC0D85F-B8ED-47B4-BF17-F26B5D3C3F6C}" type="pres">
      <dgm:prSet presAssocID="{C8E59863-0A3A-4FE0-856D-32C7355A1708}" presName="spacer" presStyleCnt="0"/>
      <dgm:spPr/>
    </dgm:pt>
    <dgm:pt modelId="{E20C44B3-05DD-49E6-A1B3-DF768A1DC4E6}" type="pres">
      <dgm:prSet presAssocID="{FC042D09-5428-444B-A306-1158B5D609C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DDA6D68-E379-4358-8A09-B3EB5A095244}" type="pres">
      <dgm:prSet presAssocID="{4C13F075-5035-4D12-A01E-99DDB91D69E5}" presName="spacer" presStyleCnt="0"/>
      <dgm:spPr/>
    </dgm:pt>
    <dgm:pt modelId="{BEE623A5-675A-4A84-B5C3-796C395ADDA8}" type="pres">
      <dgm:prSet presAssocID="{F6F575C4-A2FA-419A-99A8-2F491EE1409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7FAE503-F56A-427C-8D33-F6B952696861}" type="pres">
      <dgm:prSet presAssocID="{1AB9A87C-395B-480B-8642-A983BDEF3864}" presName="spacer" presStyleCnt="0"/>
      <dgm:spPr/>
    </dgm:pt>
    <dgm:pt modelId="{E135F05C-ED42-4A77-A108-54E450A29C5D}" type="pres">
      <dgm:prSet presAssocID="{1BFA240F-7491-4240-BCD8-7096BE8D55D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DE42DF3-152A-4B55-B42F-A5604A8F225F}" type="pres">
      <dgm:prSet presAssocID="{0F48AE07-BF56-40A9-BD70-6FB6127835AF}" presName="spacer" presStyleCnt="0"/>
      <dgm:spPr/>
    </dgm:pt>
    <dgm:pt modelId="{56728336-124F-42F1-8618-639FE25691A6}" type="pres">
      <dgm:prSet presAssocID="{ECA651DC-AB38-47B1-9E42-A07E74A3946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CAC6D25-91B9-4B05-A757-61E4AF1C7120}" type="pres">
      <dgm:prSet presAssocID="{A62833BA-4028-4983-A658-AC64D472E7E8}" presName="spacer" presStyleCnt="0"/>
      <dgm:spPr/>
    </dgm:pt>
    <dgm:pt modelId="{5E480D93-8171-4B5B-BC87-915C85124639}" type="pres">
      <dgm:prSet presAssocID="{6F5CA3DA-5849-49FF-BCE7-38D3A6D87D4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293F405-263E-47FC-AD67-5361747B6CDF}" srcId="{369DFE3C-5B6F-4B89-A229-C04D5A2BF6D0}" destId="{1BFA240F-7491-4240-BCD8-7096BE8D55DC}" srcOrd="4" destOrd="0" parTransId="{924A6765-3915-49E9-9165-E0113ADC6052}" sibTransId="{0F48AE07-BF56-40A9-BD70-6FB6127835AF}"/>
    <dgm:cxn modelId="{EDFFCD08-FF7B-49B2-9109-42E496793066}" type="presOf" srcId="{875D2D78-7B37-401F-BFB1-ED40CCD91CEC}" destId="{D5BCCC43-5CC5-4A7C-8B67-DEC93F5514C1}" srcOrd="0" destOrd="0" presId="urn:microsoft.com/office/officeart/2005/8/layout/vList2"/>
    <dgm:cxn modelId="{2CB5CA0E-D388-4927-95EC-171E44FB0126}" type="presOf" srcId="{369DFE3C-5B6F-4B89-A229-C04D5A2BF6D0}" destId="{15A02317-31AF-4251-AA2A-BA65B4092FA1}" srcOrd="0" destOrd="0" presId="urn:microsoft.com/office/officeart/2005/8/layout/vList2"/>
    <dgm:cxn modelId="{B223D827-6E5E-45A6-9E1D-800EC049B6B0}" type="presOf" srcId="{ECA651DC-AB38-47B1-9E42-A07E74A39463}" destId="{56728336-124F-42F1-8618-639FE25691A6}" srcOrd="0" destOrd="0" presId="urn:microsoft.com/office/officeart/2005/8/layout/vList2"/>
    <dgm:cxn modelId="{BEF8B661-8C76-4E10-9108-6B6B4CEDBD4D}" type="presOf" srcId="{FC042D09-5428-444B-A306-1158B5D609CE}" destId="{E20C44B3-05DD-49E6-A1B3-DF768A1DC4E6}" srcOrd="0" destOrd="0" presId="urn:microsoft.com/office/officeart/2005/8/layout/vList2"/>
    <dgm:cxn modelId="{0E909C8B-A804-4C30-99EF-7AAA9AFCDCD6}" type="presOf" srcId="{9A38E769-ADDD-44F5-B43A-B2E62EC61BFB}" destId="{C6267779-8A0A-41DE-A4B7-BF63AAC99594}" srcOrd="0" destOrd="0" presId="urn:microsoft.com/office/officeart/2005/8/layout/vList2"/>
    <dgm:cxn modelId="{71642A92-6027-4916-839F-7A7E147A1A67}" srcId="{369DFE3C-5B6F-4B89-A229-C04D5A2BF6D0}" destId="{875D2D78-7B37-401F-BFB1-ED40CCD91CEC}" srcOrd="0" destOrd="0" parTransId="{D4373ECA-F875-4DC7-A37E-39478B234DAF}" sibTransId="{16053C3B-9557-4C21-A1F2-644B1D855FDB}"/>
    <dgm:cxn modelId="{3121BFB4-23EC-4110-93D9-94F29057C826}" type="presOf" srcId="{1BFA240F-7491-4240-BCD8-7096BE8D55DC}" destId="{E135F05C-ED42-4A77-A108-54E450A29C5D}" srcOrd="0" destOrd="0" presId="urn:microsoft.com/office/officeart/2005/8/layout/vList2"/>
    <dgm:cxn modelId="{DD5F85BD-33B4-4172-8993-AB70CAC0517D}" srcId="{369DFE3C-5B6F-4B89-A229-C04D5A2BF6D0}" destId="{6F5CA3DA-5849-49FF-BCE7-38D3A6D87D4B}" srcOrd="6" destOrd="0" parTransId="{6A959257-2474-424D-A24F-8FF3FD64DCA6}" sibTransId="{0E3C3345-65E2-4133-9DEA-AB065953845A}"/>
    <dgm:cxn modelId="{C144CBBE-5417-417A-9E3A-B351E714B18B}" type="presOf" srcId="{6F5CA3DA-5849-49FF-BCE7-38D3A6D87D4B}" destId="{5E480D93-8171-4B5B-BC87-915C85124639}" srcOrd="0" destOrd="0" presId="urn:microsoft.com/office/officeart/2005/8/layout/vList2"/>
    <dgm:cxn modelId="{987C0FC8-BFC8-4E18-A045-1CDB75B38C2E}" type="presOf" srcId="{F6F575C4-A2FA-419A-99A8-2F491EE14099}" destId="{BEE623A5-675A-4A84-B5C3-796C395ADDA8}" srcOrd="0" destOrd="0" presId="urn:microsoft.com/office/officeart/2005/8/layout/vList2"/>
    <dgm:cxn modelId="{9D8241CD-EA78-4DB6-830D-2B86EE2E67A8}" srcId="{369DFE3C-5B6F-4B89-A229-C04D5A2BF6D0}" destId="{9A38E769-ADDD-44F5-B43A-B2E62EC61BFB}" srcOrd="1" destOrd="0" parTransId="{DA0BE0F9-5900-4D80-90F3-99CFAE28B622}" sibTransId="{C8E59863-0A3A-4FE0-856D-32C7355A1708}"/>
    <dgm:cxn modelId="{0B5F5AE5-F919-4156-BFE8-2C77DE255609}" srcId="{369DFE3C-5B6F-4B89-A229-C04D5A2BF6D0}" destId="{F6F575C4-A2FA-419A-99A8-2F491EE14099}" srcOrd="3" destOrd="0" parTransId="{7F8F31E4-C99C-4CF0-80D8-0EA62A4089B9}" sibTransId="{1AB9A87C-395B-480B-8642-A983BDEF3864}"/>
    <dgm:cxn modelId="{8E2F0DF1-1833-4883-B864-7E0A38EC4701}" srcId="{369DFE3C-5B6F-4B89-A229-C04D5A2BF6D0}" destId="{ECA651DC-AB38-47B1-9E42-A07E74A39463}" srcOrd="5" destOrd="0" parTransId="{B660D471-6384-4D07-98C3-0A0B4E293B07}" sibTransId="{A62833BA-4028-4983-A658-AC64D472E7E8}"/>
    <dgm:cxn modelId="{FA4B71F1-55BD-40B5-AC54-776DDFA81BCA}" srcId="{369DFE3C-5B6F-4B89-A229-C04D5A2BF6D0}" destId="{FC042D09-5428-444B-A306-1158B5D609CE}" srcOrd="2" destOrd="0" parTransId="{A048556A-352E-4D77-BFFE-579049D5D61D}" sibTransId="{4C13F075-5035-4D12-A01E-99DDB91D69E5}"/>
    <dgm:cxn modelId="{D90F5ACF-4AEA-462B-93D1-2A33189451FB}" type="presParOf" srcId="{15A02317-31AF-4251-AA2A-BA65B4092FA1}" destId="{D5BCCC43-5CC5-4A7C-8B67-DEC93F5514C1}" srcOrd="0" destOrd="0" presId="urn:microsoft.com/office/officeart/2005/8/layout/vList2"/>
    <dgm:cxn modelId="{E31E97B9-05F4-4201-A4AB-76DB1264D0BD}" type="presParOf" srcId="{15A02317-31AF-4251-AA2A-BA65B4092FA1}" destId="{71B6304C-9000-4E90-9CCE-9E46AD5CD4EE}" srcOrd="1" destOrd="0" presId="urn:microsoft.com/office/officeart/2005/8/layout/vList2"/>
    <dgm:cxn modelId="{781A78EE-2431-4C17-9445-90F4ADDAA26B}" type="presParOf" srcId="{15A02317-31AF-4251-AA2A-BA65B4092FA1}" destId="{C6267779-8A0A-41DE-A4B7-BF63AAC99594}" srcOrd="2" destOrd="0" presId="urn:microsoft.com/office/officeart/2005/8/layout/vList2"/>
    <dgm:cxn modelId="{3B488925-190D-4483-95F3-C557B36684FD}" type="presParOf" srcId="{15A02317-31AF-4251-AA2A-BA65B4092FA1}" destId="{1CC0D85F-B8ED-47B4-BF17-F26B5D3C3F6C}" srcOrd="3" destOrd="0" presId="urn:microsoft.com/office/officeart/2005/8/layout/vList2"/>
    <dgm:cxn modelId="{A7FDC09C-FBB5-4439-9B32-AACEFF0051B8}" type="presParOf" srcId="{15A02317-31AF-4251-AA2A-BA65B4092FA1}" destId="{E20C44B3-05DD-49E6-A1B3-DF768A1DC4E6}" srcOrd="4" destOrd="0" presId="urn:microsoft.com/office/officeart/2005/8/layout/vList2"/>
    <dgm:cxn modelId="{45AA27CB-1715-4DAC-B70A-8E1571F0BD5B}" type="presParOf" srcId="{15A02317-31AF-4251-AA2A-BA65B4092FA1}" destId="{4DDA6D68-E379-4358-8A09-B3EB5A095244}" srcOrd="5" destOrd="0" presId="urn:microsoft.com/office/officeart/2005/8/layout/vList2"/>
    <dgm:cxn modelId="{BA0DF004-87E9-4C9C-9C29-1C230F0C1DAD}" type="presParOf" srcId="{15A02317-31AF-4251-AA2A-BA65B4092FA1}" destId="{BEE623A5-675A-4A84-B5C3-796C395ADDA8}" srcOrd="6" destOrd="0" presId="urn:microsoft.com/office/officeart/2005/8/layout/vList2"/>
    <dgm:cxn modelId="{8741C882-2DAF-4597-ADC5-F14E4971E879}" type="presParOf" srcId="{15A02317-31AF-4251-AA2A-BA65B4092FA1}" destId="{E7FAE503-F56A-427C-8D33-F6B952696861}" srcOrd="7" destOrd="0" presId="urn:microsoft.com/office/officeart/2005/8/layout/vList2"/>
    <dgm:cxn modelId="{3DCAF497-E7AF-4C54-BE75-35BCA873805D}" type="presParOf" srcId="{15A02317-31AF-4251-AA2A-BA65B4092FA1}" destId="{E135F05C-ED42-4A77-A108-54E450A29C5D}" srcOrd="8" destOrd="0" presId="urn:microsoft.com/office/officeart/2005/8/layout/vList2"/>
    <dgm:cxn modelId="{F74057DA-AD67-4E61-B12A-C263410AF0C8}" type="presParOf" srcId="{15A02317-31AF-4251-AA2A-BA65B4092FA1}" destId="{8DE42DF3-152A-4B55-B42F-A5604A8F225F}" srcOrd="9" destOrd="0" presId="urn:microsoft.com/office/officeart/2005/8/layout/vList2"/>
    <dgm:cxn modelId="{F49B166C-DF5C-49A8-A597-42C36852AED6}" type="presParOf" srcId="{15A02317-31AF-4251-AA2A-BA65B4092FA1}" destId="{56728336-124F-42F1-8618-639FE25691A6}" srcOrd="10" destOrd="0" presId="urn:microsoft.com/office/officeart/2005/8/layout/vList2"/>
    <dgm:cxn modelId="{1B0BB12C-A9F5-452B-9D79-5ADB42A34F34}" type="presParOf" srcId="{15A02317-31AF-4251-AA2A-BA65B4092FA1}" destId="{3CAC6D25-91B9-4B05-A757-61E4AF1C7120}" srcOrd="11" destOrd="0" presId="urn:microsoft.com/office/officeart/2005/8/layout/vList2"/>
    <dgm:cxn modelId="{F0A42C20-67EE-4E19-A86B-0208690E79CC}" type="presParOf" srcId="{15A02317-31AF-4251-AA2A-BA65B4092FA1}" destId="{5E480D93-8171-4B5B-BC87-915C8512463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CCC43-5CC5-4A7C-8B67-DEC93F5514C1}">
      <dsp:nvSpPr>
        <dsp:cNvPr id="0" name=""/>
        <dsp:cNvSpPr/>
      </dsp:nvSpPr>
      <dsp:spPr>
        <a:xfrm>
          <a:off x="0" y="43352"/>
          <a:ext cx="7165987" cy="6616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900" kern="1200"/>
            <a:t>Poliitika ja meedia</a:t>
          </a:r>
          <a:endParaRPr lang="en-US" sz="2900" kern="1200"/>
        </a:p>
      </dsp:txBody>
      <dsp:txXfrm>
        <a:off x="32298" y="75650"/>
        <a:ext cx="7101391" cy="597039"/>
      </dsp:txXfrm>
    </dsp:sp>
    <dsp:sp modelId="{C6267779-8A0A-41DE-A4B7-BF63AAC99594}">
      <dsp:nvSpPr>
        <dsp:cNvPr id="0" name=""/>
        <dsp:cNvSpPr/>
      </dsp:nvSpPr>
      <dsp:spPr>
        <a:xfrm>
          <a:off x="0" y="788507"/>
          <a:ext cx="7165987" cy="6616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900" kern="1200"/>
            <a:t>Kultuur ja sport</a:t>
          </a:r>
          <a:endParaRPr lang="en-US" sz="2900" kern="1200"/>
        </a:p>
      </dsp:txBody>
      <dsp:txXfrm>
        <a:off x="32298" y="820805"/>
        <a:ext cx="7101391" cy="597039"/>
      </dsp:txXfrm>
    </dsp:sp>
    <dsp:sp modelId="{E20C44B3-05DD-49E6-A1B3-DF768A1DC4E6}">
      <dsp:nvSpPr>
        <dsp:cNvPr id="0" name=""/>
        <dsp:cNvSpPr/>
      </dsp:nvSpPr>
      <dsp:spPr>
        <a:xfrm>
          <a:off x="0" y="1533662"/>
          <a:ext cx="7165987" cy="6616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900" kern="1200"/>
            <a:t>Haridus ja ajalugu</a:t>
          </a:r>
          <a:endParaRPr lang="en-US" sz="2900" kern="1200"/>
        </a:p>
      </dsp:txBody>
      <dsp:txXfrm>
        <a:off x="32298" y="1565960"/>
        <a:ext cx="7101391" cy="597039"/>
      </dsp:txXfrm>
    </dsp:sp>
    <dsp:sp modelId="{BEE623A5-675A-4A84-B5C3-796C395ADDA8}">
      <dsp:nvSpPr>
        <dsp:cNvPr id="0" name=""/>
        <dsp:cNvSpPr/>
      </dsp:nvSpPr>
      <dsp:spPr>
        <a:xfrm>
          <a:off x="0" y="2278817"/>
          <a:ext cx="7165987" cy="6616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900" kern="1200"/>
            <a:t>Kodukant</a:t>
          </a:r>
          <a:endParaRPr lang="en-US" sz="2900" kern="1200"/>
        </a:p>
      </dsp:txBody>
      <dsp:txXfrm>
        <a:off x="32298" y="2311115"/>
        <a:ext cx="7101391" cy="597039"/>
      </dsp:txXfrm>
    </dsp:sp>
    <dsp:sp modelId="{E135F05C-ED42-4A77-A108-54E450A29C5D}">
      <dsp:nvSpPr>
        <dsp:cNvPr id="0" name=""/>
        <dsp:cNvSpPr/>
      </dsp:nvSpPr>
      <dsp:spPr>
        <a:xfrm>
          <a:off x="0" y="3023972"/>
          <a:ext cx="7165987" cy="6616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900" kern="1200"/>
            <a:t>Varia</a:t>
          </a:r>
          <a:endParaRPr lang="en-US" sz="2900" kern="1200"/>
        </a:p>
      </dsp:txBody>
      <dsp:txXfrm>
        <a:off x="32298" y="3056270"/>
        <a:ext cx="7101391" cy="597039"/>
      </dsp:txXfrm>
    </dsp:sp>
    <dsp:sp modelId="{56728336-124F-42F1-8618-639FE25691A6}">
      <dsp:nvSpPr>
        <dsp:cNvPr id="0" name=""/>
        <dsp:cNvSpPr/>
      </dsp:nvSpPr>
      <dsp:spPr>
        <a:xfrm>
          <a:off x="0" y="3769127"/>
          <a:ext cx="7165987" cy="6616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900" kern="1200"/>
            <a:t>Pildi- ja videoküsimus</a:t>
          </a:r>
          <a:endParaRPr lang="en-US" sz="2900" kern="1200"/>
        </a:p>
      </dsp:txBody>
      <dsp:txXfrm>
        <a:off x="32298" y="3801425"/>
        <a:ext cx="7101391" cy="597039"/>
      </dsp:txXfrm>
    </dsp:sp>
    <dsp:sp modelId="{5E480D93-8171-4B5B-BC87-915C85124639}">
      <dsp:nvSpPr>
        <dsp:cNvPr id="0" name=""/>
        <dsp:cNvSpPr/>
      </dsp:nvSpPr>
      <dsp:spPr>
        <a:xfrm>
          <a:off x="0" y="4514282"/>
          <a:ext cx="7165987" cy="6616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900" kern="1200"/>
            <a:t>Eri</a:t>
          </a:r>
          <a:endParaRPr lang="en-US" sz="2900" kern="1200"/>
        </a:p>
      </dsp:txBody>
      <dsp:txXfrm>
        <a:off x="32298" y="4546580"/>
        <a:ext cx="7101391" cy="597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2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5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4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5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3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2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4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9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8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6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1932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lt 3" descr="Võib olla pilt järgmisest: tekst sisuga: MATSIMOKA til 19.04 kell 15:00 Kadrina rahvamaja 1982 KADRINA KILBAR Kadrina teemaline mälumäng">
            <a:extLst>
              <a:ext uri="{FF2B5EF4-FFF2-40B4-BE49-F238E27FC236}">
                <a16:creationId xmlns:a16="http://schemas.microsoft.com/office/drawing/2014/main" id="{8CF9C5D1-C819-5C17-A80F-FAF2F4DFD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6981" y="-25530"/>
            <a:ext cx="13153463" cy="688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2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0AE55E-8FC1-2166-C218-F71F96E18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104CD93-EDEE-E9AE-A7E5-050462DE0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75958-4D72-826E-BF94-2B9E4BA8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6EB7BE-C753-ECFC-0CD9-8D214625B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9CF3E6-C791-6689-BCBF-B3CD7EA3A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9BDA6A-47DC-9745-C3E6-BFE670DEE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D05865-D662-B232-CC52-5C78B46AF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279B68A-8E8F-5704-2F77-5D58DAA8F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364700-8F09-D6FA-76A9-0FB4D0643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21D42E-3905-77C3-4F04-B2C35CE3C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D268044-85B8-2ED8-1691-482CB48E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>
                <a:cs typeface="Arial"/>
              </a:rPr>
              <a:t>Poliitika ja meedia</a:t>
            </a:r>
            <a:endParaRPr lang="et-EE" sz="48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626CD12-3EFC-635B-411E-D3D9577E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2108144"/>
            <a:ext cx="9878548" cy="4437704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t-EE" sz="2800" dirty="0">
                <a:cs typeface="Arial"/>
              </a:rPr>
              <a:t>1.1 Martin </a:t>
            </a:r>
            <a:r>
              <a:rPr lang="et-EE" sz="2800" err="1">
                <a:cs typeface="Arial"/>
              </a:rPr>
              <a:t>Roger</a:t>
            </a:r>
            <a:r>
              <a:rPr lang="et-EE" sz="2800" dirty="0">
                <a:cs typeface="Arial"/>
              </a:rPr>
              <a:t>, varasem </a:t>
            </a:r>
            <a:r>
              <a:rPr lang="et-EE" sz="2800" dirty="0">
                <a:ea typeface="+mn-lt"/>
                <a:cs typeface="+mn-lt"/>
              </a:rPr>
              <a:t>välisministeeriumi NATO ja Atlandi-üleste suhete osakonna peadirektor.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1.2 Ta oli Alexander </a:t>
            </a:r>
            <a:r>
              <a:rPr lang="et-EE" sz="2800" dirty="0" err="1">
                <a:cs typeface="Arial"/>
              </a:rPr>
              <a:t>von</a:t>
            </a:r>
            <a:r>
              <a:rPr lang="et-EE" sz="2800" dirty="0">
                <a:cs typeface="Arial"/>
              </a:rPr>
              <a:t> der </a:t>
            </a:r>
            <a:r>
              <a:rPr lang="et-EE" sz="2800" dirty="0" err="1">
                <a:cs typeface="Arial"/>
              </a:rPr>
              <a:t>Pahleni</a:t>
            </a:r>
            <a:r>
              <a:rPr lang="et-EE" sz="2800" dirty="0">
                <a:cs typeface="Arial"/>
              </a:rPr>
              <a:t> isa.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1.3 2018.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1.4 Arvo </a:t>
            </a:r>
            <a:r>
              <a:rPr lang="et-EE" sz="2800" dirty="0" err="1">
                <a:cs typeface="Arial"/>
              </a:rPr>
              <a:t>Kruusement</a:t>
            </a:r>
            <a:r>
              <a:rPr lang="et-EE" sz="2800" dirty="0">
                <a:cs typeface="Arial"/>
              </a:rPr>
              <a:t>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1.5 Jürgen </a:t>
            </a:r>
            <a:r>
              <a:rPr lang="et-EE" sz="2800" dirty="0" err="1">
                <a:cs typeface="Arial"/>
              </a:rPr>
              <a:t>Lankei</a:t>
            </a:r>
            <a:r>
              <a:rPr lang="et-EE" sz="2800" dirty="0">
                <a:cs typeface="Arial"/>
              </a:rPr>
              <a:t>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1.6 IRL ja Keskerakond.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1.7 Joel Hirv.</a:t>
            </a:r>
          </a:p>
        </p:txBody>
      </p:sp>
    </p:spTree>
    <p:extLst>
      <p:ext uri="{BB962C8B-B14F-4D97-AF65-F5344CB8AC3E}">
        <p14:creationId xmlns:p14="http://schemas.microsoft.com/office/powerpoint/2010/main" val="221737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510A7A-64D8-983B-4C13-ADDAF41CA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FDC4F9-882C-D8D6-B98D-20AE34212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FEE7E-765A-A142-1FEA-C71966704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982109-6298-9735-2659-27C566432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F903074-F8FD-240E-D2D9-154B7CD93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9959685-390B-C8C9-AA1A-2BFD5840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4041402-8EC8-E383-BA6D-13E874B97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71E545E-9320-A59A-C753-361653CA7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F38CA4-BEB0-52B3-1EA6-CE13C5E1F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5EB67A-F8AB-1445-D142-832AF0A34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1A12A6F5-CBFC-2694-F424-C59D4780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>
                <a:cs typeface="Arial"/>
              </a:rPr>
              <a:t>Kultuur ja sport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DD5B252-D65F-0D07-ABA9-7455B56E2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2108144"/>
            <a:ext cx="9878548" cy="4334005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t-EE" sz="2800" dirty="0">
                <a:cs typeface="Arial"/>
              </a:rPr>
              <a:t>2.1 Kolmanda koha.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2. 2 Arnold Kais.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2. 3 Merili Sirvel.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2. 4 Alvine </a:t>
            </a:r>
            <a:r>
              <a:rPr lang="et-EE" sz="2800" dirty="0" err="1">
                <a:cs typeface="Arial"/>
              </a:rPr>
              <a:t>Pedriks</a:t>
            </a:r>
            <a:r>
              <a:rPr lang="et-EE" sz="2800" dirty="0">
                <a:cs typeface="Arial"/>
              </a:rPr>
              <a:t>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2. 5 Anna Pihl, Boris </a:t>
            </a:r>
            <a:r>
              <a:rPr lang="et-EE" sz="2800" dirty="0" err="1">
                <a:cs typeface="Arial"/>
              </a:rPr>
              <a:t>Gavronski</a:t>
            </a:r>
            <a:r>
              <a:rPr lang="et-EE" sz="2800" dirty="0">
                <a:cs typeface="Arial"/>
              </a:rPr>
              <a:t> oli sealse kolhoosi esimees.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2. 6 Helena Mägi.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2. 7 Jüri Uluots.</a:t>
            </a:r>
          </a:p>
          <a:p>
            <a:pPr marL="0" indent="0">
              <a:buNone/>
            </a:pPr>
            <a:endParaRPr lang="et-EE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5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0BEE23-73A9-2C69-9E7C-91B5C879F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02A9ABDB-9C89-49A5-CBB2-A8AD90CE1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4D3B4467-EB3C-ECDF-FF4B-A44CC4B0A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BA4671CD-1507-52A1-3172-A38874869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8105A67-BDBB-E5C0-14C0-8DDF2B284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FF617C5-6D5E-BF6A-8320-06DB8FC2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7663D9E-CBFA-EBBE-7190-1779EB574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19BF15D-2293-56A3-DD0B-46F63E406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5151E100-C873-0A87-B5B2-3A76D71D4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8B5702AE-272D-9BE6-1DA6-9C87F61CC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5061DE9-605E-7A2F-75C6-C4BDFDD9F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7B2AC1E9-F897-76C2-FD5A-604579A19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4B5EC26E-112B-854D-458A-A5712B189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C9A61520-1424-E3D7-8412-F7D5B718E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C9A3EA7-BF37-3481-D06E-82C4B95D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BBB7D5FD-CF64-C84C-17A7-59F0B961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8978308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 dirty="0" err="1"/>
              <a:t>Haridus</a:t>
            </a:r>
            <a:r>
              <a:rPr lang="en-US" sz="8000" dirty="0"/>
              <a:t> ja </a:t>
            </a:r>
            <a:r>
              <a:rPr lang="en-US" sz="8000" dirty="0" err="1"/>
              <a:t>ajalugu</a:t>
            </a:r>
            <a:endParaRPr lang="et-EE" dirty="0" err="1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C0CB039-E69A-2E3F-F241-A32FD0755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168" y="1079212"/>
            <a:ext cx="6437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61608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157103-519D-BDD4-3A78-54F5E8B55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7281F3-7D3B-0356-73D0-B02D16BB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9370B9-BD16-C368-958A-31B16CAD2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1EF69-5074-0B26-3D33-B80348A33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CAC941D-E327-5649-64A6-CD793001A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6F328B-D977-E600-7762-C3403C424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576705D-AE2E-4DFA-9542-AF4A003E9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8C09663-85D8-8707-0C57-1F8E09D0D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7EBE5C-01E1-8B3F-2FC1-0F2053326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3E8A2FC-9E7B-E29E-35AC-87CCD9517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41937B4A-8338-1179-1911-039B66A5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>
                <a:cs typeface="Arial"/>
              </a:rPr>
              <a:t>Haridus ja ajalugu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25F3450-1606-64D2-831D-AC368B7AC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2108144"/>
            <a:ext cx="9878548" cy="3941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t-EE" sz="2800" dirty="0">
                <a:cs typeface="Arial" panose="020B0604020202020204"/>
              </a:rPr>
              <a:t>3. 1 Kes pälvis </a:t>
            </a:r>
            <a:r>
              <a:rPr lang="et-EE" sz="2800" dirty="0">
                <a:ea typeface="+mn-lt"/>
                <a:cs typeface="+mn-lt"/>
              </a:rPr>
              <a:t>Lääne-Virumaa Aasta Õpetaja tiitli 2005. aastal?</a:t>
            </a:r>
          </a:p>
          <a:p>
            <a:pPr marL="0" indent="0">
              <a:buNone/>
            </a:pPr>
            <a:r>
              <a:rPr lang="et-EE" sz="2800" dirty="0">
                <a:cs typeface="Arial" panose="020B0604020202020204"/>
              </a:rPr>
              <a:t>3.2 Ta lõpetas Kadrina Keskkooli 1988. aastal. Ta oli kunagise bändi Duubel+ solist.</a:t>
            </a:r>
          </a:p>
          <a:p>
            <a:pPr marL="0" indent="0">
              <a:buNone/>
            </a:pPr>
            <a:r>
              <a:rPr lang="et-EE" sz="2800" dirty="0">
                <a:cs typeface="Arial" panose="020B0604020202020204"/>
              </a:rPr>
              <a:t>3. 3 Kes on Eesti Lennuakadeemia rektor?</a:t>
            </a:r>
          </a:p>
          <a:p>
            <a:pPr marL="0" indent="0">
              <a:buNone/>
            </a:pPr>
            <a:r>
              <a:rPr lang="et-EE" sz="2800" dirty="0">
                <a:cs typeface="Arial" panose="020B0604020202020204"/>
              </a:rPr>
              <a:t>3. 4 </a:t>
            </a:r>
            <a:r>
              <a:rPr lang="et-EE" sz="2800" dirty="0">
                <a:ea typeface="+mn-lt"/>
                <a:cs typeface="+mn-lt"/>
              </a:rPr>
              <a:t>Millal toimus Moe lennuõnnetus?</a:t>
            </a:r>
          </a:p>
        </p:txBody>
      </p:sp>
    </p:spTree>
    <p:extLst>
      <p:ext uri="{BB962C8B-B14F-4D97-AF65-F5344CB8AC3E}">
        <p14:creationId xmlns:p14="http://schemas.microsoft.com/office/powerpoint/2010/main" val="42505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9A50B3-29C8-8624-ED1B-7FB957A40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91C303-24F8-3621-4857-EC16BE78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4A2024-E6A8-E3BA-A5CE-1E9A65497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2EFA83-2A1E-0026-79E6-6E85A245D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D5747F0-6163-6B56-503B-4EC244EC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3967A2-B337-0E37-85F1-4625CCA85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1D6B44C-7CC6-1B6A-7F95-C4A90CA48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A93011A-082F-120B-1C42-CC5923B8A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F4F20C-BF6F-DEE7-428E-9DEB96731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D512D7F-B34E-A8D8-B78B-072BDB3CE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F593861-9AF8-8E75-689D-4F9E276B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>
                <a:cs typeface="Arial"/>
              </a:rPr>
              <a:t>Haridus ja ajalugu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358CD88-E605-265B-A7D1-5D990C9B4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2108144"/>
            <a:ext cx="9878548" cy="45465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t-EE" sz="2800" dirty="0">
                <a:cs typeface="Arial"/>
              </a:rPr>
              <a:t>3. 5 </a:t>
            </a:r>
            <a:r>
              <a:rPr lang="et-EE" sz="2800" dirty="0">
                <a:ea typeface="+mn-lt"/>
                <a:cs typeface="+mn-lt"/>
              </a:rPr>
              <a:t>1937. a määrati ta Kilingi-Nõmme kooli direktoriks. 1939. a autasustas president Päts teda  Punase Risti teenetemärgiga. Hiljem töötas ta Vaivara lastekodu juhataja ning Kadrina kooli direktorina. Kellest on jutt?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3. 6 Kes on Kadrina valla hariduskomisjoni esimees ja aseesimees?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3. 7 Esimene eestikeelne laenuraamatukogu avati Kadrinas 1897. aastal. Kus?</a:t>
            </a:r>
          </a:p>
        </p:txBody>
      </p:sp>
    </p:spTree>
    <p:extLst>
      <p:ext uri="{BB962C8B-B14F-4D97-AF65-F5344CB8AC3E}">
        <p14:creationId xmlns:p14="http://schemas.microsoft.com/office/powerpoint/2010/main" val="17759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2F57D4-7DB2-4A93-18C6-5694A18AE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B75C7A02-2F9F-4B2A-369C-AF5A5C8A3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0B43E81-1385-C343-90C5-A52E4AB85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6422686D-19BF-C5D7-4BB8-273C19E0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D3E66A8-FC60-2035-C9A2-B0001675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883D221-CE8B-F7E1-2E9E-6C0B5A452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DC60688-D18F-6B57-6A48-747463B41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389DE79-AAFA-DA87-52E5-A7C348D83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DFC086A2-7719-8224-098A-047680FC3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DAD1C9B-E54D-3618-45A6-82735C139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3AEBA550-5684-C27C-C2CC-2B4C166CE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BB5B911A-BFD0-7098-A179-DC08999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1CB93F63-47DB-6D35-AA7B-B69535875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2965FCE-2FDF-7E05-5691-9F7CFC30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FB830B6-A1A7-AC5E-E7CC-BB5614D12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2CE735DC-E081-08B0-BDA7-6E96FAE2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8978308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 dirty="0" err="1"/>
              <a:t>Kodukant</a:t>
            </a:r>
            <a:endParaRPr lang="et-EE" dirty="0" err="1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6B3733A-422D-37C5-EE58-F97167E21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168" y="1079212"/>
            <a:ext cx="6437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2801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9D9E6A-6794-4743-389F-0078B0BB4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62A03C-0AE3-7A62-7BF3-C273EA74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74863-9611-BB33-4895-C7EE3B581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AAA4E5-9F04-BB36-7359-62BFFC6E1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3599C38-EF41-B737-A478-FDF66E248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058065-827B-BD12-E58D-AE2394466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B59BF3-B737-2D92-5F32-AB897CE7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232D111-09C1-17D6-CA03-228EC72F4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653445-E560-D421-4988-DB3C678A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7BBCD9-4082-A23A-A4C2-15C45BD3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EE349630-2B7F-7E83-3840-E0FF1D083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>
                <a:cs typeface="Arial"/>
              </a:rPr>
              <a:t>Kodukant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BF566CE-2041-BC82-E5DD-3705F61B3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2108144"/>
            <a:ext cx="9878548" cy="3941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t-EE" sz="2400" dirty="0">
                <a:cs typeface="Arial"/>
              </a:rPr>
              <a:t>4. 1 </a:t>
            </a:r>
            <a:r>
              <a:rPr lang="et-EE" sz="2400" dirty="0">
                <a:ea typeface="+mn-lt"/>
                <a:cs typeface="+mn-lt"/>
              </a:rPr>
              <a:t>Miks ei ilmunud 2022. aastal Kodukandi augustikuu leht?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4. 2 Oktoobris 2017 on Kodukandis uudislõik, et koolis toimus puurpingi soetamiseks õnneloos. Mis oli loosi peaauhind?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4. 3 Detsembris 1993 kuulutati Kodukandis üks konkurss välja. Milline?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4. 4 1990. aastatel ilmusid Kodukandis kooli ajaloost rääkivad artiklid. Mis nime see rubriik kandis?</a:t>
            </a:r>
          </a:p>
        </p:txBody>
      </p:sp>
    </p:spTree>
    <p:extLst>
      <p:ext uri="{BB962C8B-B14F-4D97-AF65-F5344CB8AC3E}">
        <p14:creationId xmlns:p14="http://schemas.microsoft.com/office/powerpoint/2010/main" val="253821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CBDE4C-5EB1-E3A0-5582-D82927999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072616-B760-A823-2865-BE50A86B1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B2930B-21FE-A589-0C93-82F981737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45F542-C95C-88B9-1355-926CEA03B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DE0D004-B071-5BB2-3F41-73C8C1C6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F35991-8EA9-3BD2-A72E-25207CE87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FA68802-4F8D-93AF-63FB-16C70CCA3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942D267-F533-705E-68F6-200A44AA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761CDB-8475-CDF9-0AC7-176F7F766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4952B5C-6874-A41E-E9DE-712C398BE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F0C070BD-3889-4A15-1E96-034AAE7AE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>
                <a:cs typeface="Arial"/>
              </a:rPr>
              <a:t>Kodukant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1BB2C11-539C-B9AA-D650-BA253BBF1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2108144"/>
            <a:ext cx="9878548" cy="394180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t-EE" sz="2400" dirty="0">
                <a:cs typeface="Arial" panose="020B0604020202020204"/>
              </a:rPr>
              <a:t>4. 5 Novembris 1994 kirjutab Kodukant, et 26. oktoobril külastas Kadrinat Eesti Kodanike Liidu juht Riigikogu valimiskampaania raames. Kes Kadrinat külastas?</a:t>
            </a:r>
          </a:p>
          <a:p>
            <a:pPr marL="0" indent="0">
              <a:buNone/>
            </a:pPr>
            <a:r>
              <a:rPr lang="et-EE" sz="2400" dirty="0">
                <a:cs typeface="Arial" panose="020B0604020202020204"/>
              </a:rPr>
              <a:t>4. 6 Augustis 1994 kirjutab Harald Rahupõld Kodukandis, et möödunud kuul lahkus üks riigijuht ning mitmes lehes rääkis ta, kuidas ta seda riiki 1988. aastal külastas. Mis riigis ta käis?</a:t>
            </a:r>
          </a:p>
          <a:p>
            <a:pPr marL="0" indent="0">
              <a:buNone/>
            </a:pPr>
            <a:r>
              <a:rPr lang="et-EE" sz="2400" dirty="0">
                <a:cs typeface="Arial" panose="020B0604020202020204"/>
              </a:rPr>
              <a:t>4. 7 Augustis 2018 kirjutab Kodukant, et Kadrinasse paigaldati uus pink. Kelle auks?</a:t>
            </a:r>
          </a:p>
        </p:txBody>
      </p:sp>
    </p:spTree>
    <p:extLst>
      <p:ext uri="{BB962C8B-B14F-4D97-AF65-F5344CB8AC3E}">
        <p14:creationId xmlns:p14="http://schemas.microsoft.com/office/powerpoint/2010/main" val="14473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1E04C8-C379-BAEF-4CFE-BBDDCE17C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>
            <a:extLst>
              <a:ext uri="{FF2B5EF4-FFF2-40B4-BE49-F238E27FC236}">
                <a16:creationId xmlns:a16="http://schemas.microsoft.com/office/drawing/2014/main" id="{5D9DE7BE-C34F-458F-D4AD-497CA071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58234CC0-5A1A-9C90-F068-8D8DF922D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68950CB1-6323-7AA2-2823-3A5FBF681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126ADDD-A93B-7972-71E8-464100535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20CB33F-4BF0-431A-8689-49D572317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AAD55BC-E918-CA49-4999-6174F512A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09E2704-306A-A0E2-6772-DAB897273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0511F402-0166-155C-B9DA-62E1D4611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67F53F4-291F-86E2-4D97-25A4645AA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25000"/>
                  <a:alpha val="10000"/>
                </a:schemeClr>
              </a:gs>
              <a:gs pos="0">
                <a:schemeClr val="bg2">
                  <a:lumMod val="75000"/>
                  <a:lumOff val="25000"/>
                  <a:alpha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A55F9010-2069-5DA4-EB31-FE262958A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0827BDF-1368-1F98-3BEA-5EFF9E6B4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73596CD6-1B84-B674-4904-379D5F403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11236326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A1AA3F69-757F-7F43-AAAD-DF057D5A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771" y="2706789"/>
            <a:ext cx="8107721" cy="23033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/>
              <a:t>Õiged</a:t>
            </a:r>
            <a:r>
              <a:rPr lang="en-US" sz="8000" dirty="0"/>
              <a:t> </a:t>
            </a:r>
            <a:r>
              <a:rPr lang="en-US" sz="8000"/>
              <a:t>vastused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2A45601-7A35-959E-7400-E81CD6F71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4478" y="2271633"/>
            <a:ext cx="3091564" cy="3875778"/>
          </a:xfrm>
        </p:spPr>
        <p:txBody>
          <a:bodyPr vert="horz" lIns="91440" tIns="0" rIns="91440" bIns="45720" rtlCol="0" anchor="b">
            <a:normAutofit/>
          </a:bodyPr>
          <a:lstStyle/>
          <a:p>
            <a:endParaRPr lang="en-US" sz="200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7DF5013-8CA6-91ED-9286-7D9C0A83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5473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9B9B42-2192-8FE6-BA2C-CAB73A4B0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34B537-A0EB-7DA7-C854-231D71FB8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B40F69-CE30-755D-06E8-69A708377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185253-A1A6-A1F7-4098-173B15C21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8D3CF0-20E9-1DEB-E297-71E71A8B4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236796-0106-B988-B271-2C8CC5CB5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03F5B82-C412-A074-C80F-EC2B8D933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6ED0C98-84ED-D7A6-462A-CFB04CD45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BD76D8-CCDD-4EB1-FE6E-50A874081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9BDAE70-D66F-3B3B-427B-E4F378D3C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5C744A2E-F95F-23E8-6AC8-4C7D4634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>
                <a:cs typeface="Arial"/>
              </a:rPr>
              <a:t>Haridus ja ajalugu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4D69F3D-E3BD-C007-E85A-85A0583DE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2108144"/>
            <a:ext cx="9878548" cy="449818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t-EE" sz="2800" dirty="0">
                <a:cs typeface="Arial"/>
              </a:rPr>
              <a:t>3. 1 Siret Pung.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3. 2 Anneli Tõevere-Kaur.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3. 3 Koit </a:t>
            </a:r>
            <a:r>
              <a:rPr lang="et-EE" sz="2800" dirty="0" err="1">
                <a:cs typeface="Arial"/>
              </a:rPr>
              <a:t>Kaskel</a:t>
            </a:r>
            <a:r>
              <a:rPr lang="et-EE" sz="2800" dirty="0">
                <a:cs typeface="Arial"/>
              </a:rPr>
              <a:t>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3. 4 19. aprill 1977.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3.5 Elmar Kanter.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3.6 Meelis </a:t>
            </a:r>
            <a:r>
              <a:rPr lang="et-EE" sz="2800" dirty="0" err="1">
                <a:cs typeface="Arial"/>
              </a:rPr>
              <a:t>Stern</a:t>
            </a:r>
            <a:r>
              <a:rPr lang="et-EE" sz="2800" dirty="0">
                <a:cs typeface="Arial"/>
              </a:rPr>
              <a:t> ja Siim </a:t>
            </a:r>
            <a:r>
              <a:rPr lang="et-EE" sz="2800" dirty="0" err="1">
                <a:cs typeface="Arial"/>
              </a:rPr>
              <a:t>Umerov</a:t>
            </a:r>
            <a:r>
              <a:rPr lang="et-EE" sz="2800" dirty="0">
                <a:cs typeface="Arial"/>
              </a:rPr>
              <a:t>.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3. 7 Vennastekoguduse palvemajas.</a:t>
            </a:r>
          </a:p>
        </p:txBody>
      </p:sp>
    </p:spTree>
    <p:extLst>
      <p:ext uri="{BB962C8B-B14F-4D97-AF65-F5344CB8AC3E}">
        <p14:creationId xmlns:p14="http://schemas.microsoft.com/office/powerpoint/2010/main" val="17896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FAD0390-34BF-40AC-9261-46DC940FC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0CB6B56-9C1C-44DD-B973-C2B1F233A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A363CE-60DD-4ABB-A0E6-1294AB0FB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9F61B35-8B17-4284-8EC1-80628EE63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D6F20C-3324-4FEE-A14F-84CEC82D1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5148D7B-86F6-4516-8EEA-A549827E4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E1F8B80D-A164-7118-DDF1-FDB14608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endParaRPr lang="et-E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F52668-573E-409A-9976-4842BB9EA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Sisu kohatäide 2">
            <a:extLst>
              <a:ext uri="{FF2B5EF4-FFF2-40B4-BE49-F238E27FC236}">
                <a16:creationId xmlns:a16="http://schemas.microsoft.com/office/drawing/2014/main" id="{A249DB15-273A-4E79-4C70-23FB9C86E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677433"/>
              </p:ext>
            </p:extLst>
          </p:nvPr>
        </p:nvGraphicFramePr>
        <p:xfrm>
          <a:off x="1969803" y="830675"/>
          <a:ext cx="7165987" cy="5219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65032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977575-223B-13E1-8F3F-718487B68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725B6D-CD6A-46EF-4E03-88FA4F6AB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74D9B-8F13-9BC7-9490-C25B3C525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CA06F4-9CCC-AD1E-4604-A7C1D43E9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ACB2AF-9710-2D85-E4AA-D99C195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18BA67-5000-A291-A84F-BA004345F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6E6457D-615B-46F5-E49B-717EEAA5F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589B76-99F1-CBFF-0693-525641374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54EB91-9806-6630-0DF4-64C23176C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F19C7D6-6D65-607E-0DBF-991E6AF1D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65FCEB66-A578-34B6-0763-D24B0AAB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>
                <a:cs typeface="Arial"/>
              </a:rPr>
              <a:t>Kodukant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08EF404-1387-2A53-2592-EEDAA52A8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1733192"/>
            <a:ext cx="9878548" cy="48731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t-EE" sz="2400" dirty="0">
                <a:cs typeface="Arial"/>
              </a:rPr>
              <a:t>4. 1 </a:t>
            </a:r>
            <a:r>
              <a:rPr lang="et-EE" sz="2400" dirty="0">
                <a:ea typeface="+mn-lt"/>
                <a:cs typeface="+mn-lt"/>
              </a:rPr>
              <a:t>Leht ilmus, kuid septembrikuu nime all.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4. 2 Kuuekeelne väikekannel.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4. 3 Valla sümboolika konkurss.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4. 4 Koolituba.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4. 5 Jüri Toomepuu.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4. 6 Põhja-Korea.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4. 7 Väino Nuka, Harald </a:t>
            </a:r>
            <a:r>
              <a:rPr lang="et-EE" sz="2400" dirty="0" err="1">
                <a:cs typeface="Arial"/>
              </a:rPr>
              <a:t>Faelmanni</a:t>
            </a:r>
            <a:r>
              <a:rPr lang="et-EE" sz="2400" dirty="0">
                <a:cs typeface="Arial"/>
              </a:rPr>
              <a:t> ja Kalevipoja kolhoosi auks.</a:t>
            </a:r>
          </a:p>
        </p:txBody>
      </p:sp>
    </p:spTree>
    <p:extLst>
      <p:ext uri="{BB962C8B-B14F-4D97-AF65-F5344CB8AC3E}">
        <p14:creationId xmlns:p14="http://schemas.microsoft.com/office/powerpoint/2010/main" val="32770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E3054B-8933-7022-AC9B-52DFDB24F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D24E0A43-A9F0-403C-41FA-F64929E3F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73DD522-2D4A-1F3D-6949-502FE11FF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3BCBF4A4-FCC5-990D-6341-5903F5B0D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56C3E0E-0EC6-B069-B706-3FF97405F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AAD8AAD-9424-CEB2-25E4-331D215E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A5A4988-AB30-DA3D-CC4A-711EF3BCB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F662E76-5C97-FCA3-4888-66821D282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049CE269-321A-6627-AB59-9E00CAB35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8C737A3-9590-7D74-F9AB-8DC1E2081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D7312CD-01E6-EE5C-8139-51B4772A9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F0DA453B-B748-E8F6-D380-A26C03483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11F27103-A7F0-1FA5-D908-631FC4F00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2E51E52-A0D6-B704-F35D-9F5166E70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40E628E-4A22-9C5B-5906-179C3016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EB2A78CA-0498-847F-1EF2-0720FBBF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8978308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 dirty="0"/>
              <a:t>Varia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623B986-ACD2-BA3F-47D8-B4314702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168" y="1079212"/>
            <a:ext cx="6437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50765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1CBB0B-3B2C-C872-A869-B588A10E8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0DDCD1-AD61-C27C-B875-89DF72CD1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5E9AA0-86FE-0237-AB92-11A847900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A4E0D9-0873-D416-9507-7C9C9DAAB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D33C13-717D-753B-2754-967F51221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BC9E4D-89C2-B695-0AC5-AF5DC892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61A597E-93F9-E374-8627-8B5A425CC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00D484-4439-D67A-F868-B476052A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865BAB-AC44-1516-A28B-7E7FA44E3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339F22-35EA-3713-F9B6-DE5BDA50E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4BE45F74-462F-0D42-ED22-71E29C57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 err="1">
                <a:cs typeface="Arial"/>
              </a:rPr>
              <a:t>Varia</a:t>
            </a:r>
            <a:endParaRPr lang="et-EE" dirty="0" err="1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DD572F8-5822-9864-7989-51387BD7A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1696907"/>
            <a:ext cx="9878548" cy="48489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t-EE" sz="2400" dirty="0">
                <a:cs typeface="Arial"/>
              </a:rPr>
              <a:t>5. 1 </a:t>
            </a:r>
            <a:r>
              <a:rPr lang="et-EE" sz="2400" dirty="0">
                <a:ea typeface="+mn-lt"/>
                <a:cs typeface="+mn-lt"/>
              </a:rPr>
              <a:t>Mitmel korral on </a:t>
            </a:r>
            <a:r>
              <a:rPr lang="et-EE" sz="2400" err="1">
                <a:ea typeface="+mn-lt"/>
                <a:cs typeface="+mn-lt"/>
              </a:rPr>
              <a:t>CADrina</a:t>
            </a:r>
            <a:r>
              <a:rPr lang="et-EE" sz="2400" dirty="0">
                <a:ea typeface="+mn-lt"/>
                <a:cs typeface="+mn-lt"/>
              </a:rPr>
              <a:t> võistlusel olnud ülesandeks transpordivahend?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5. 2 Mitu ülekäigurada on Kadrina alevikus? (kui saar on vahel, siis arvestage kaks)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5. 3 15. märtsil möödus tema sünnist 140. aastat. Tema poeg kirjutas 1939. aastal üles ühe esivanema mälestused: ,,</a:t>
            </a:r>
            <a:r>
              <a:rPr lang="et-EE" sz="2400" i="1" dirty="0">
                <a:ea typeface="+mn-lt"/>
                <a:cs typeface="+mn-lt"/>
              </a:rPr>
              <a:t>Umbes viis põlvkonda tagasi tuli üks 16aastane noormees üle mere Rootsist ja asus elama praegusesse </a:t>
            </a:r>
            <a:r>
              <a:rPr lang="et-EE" sz="2400" i="1" err="1">
                <a:ea typeface="+mn-lt"/>
                <a:cs typeface="+mn-lt"/>
              </a:rPr>
              <a:t>Undla</a:t>
            </a:r>
            <a:r>
              <a:rPr lang="et-EE" sz="2400" i="1" dirty="0">
                <a:ea typeface="+mn-lt"/>
                <a:cs typeface="+mn-lt"/>
              </a:rPr>
              <a:t> valda </a:t>
            </a:r>
            <a:r>
              <a:rPr lang="et-EE" sz="2400" i="1" err="1">
                <a:ea typeface="+mn-lt"/>
                <a:cs typeface="+mn-lt"/>
              </a:rPr>
              <a:t>Põima</a:t>
            </a:r>
            <a:r>
              <a:rPr lang="et-EE" sz="2400" i="1" dirty="0">
                <a:ea typeface="+mn-lt"/>
                <a:cs typeface="+mn-lt"/>
              </a:rPr>
              <a:t> külast mere poole ja tema nimi oli</a:t>
            </a:r>
            <a:r>
              <a:rPr lang="et-EE" sz="2400" dirty="0">
                <a:ea typeface="+mn-lt"/>
                <a:cs typeface="+mn-lt"/>
              </a:rPr>
              <a:t> …'' Kes oli see mees, kelle sünnist möödus möödunud kuul 140 aastat.</a:t>
            </a:r>
          </a:p>
          <a:p>
            <a:pPr marL="0" indent="0">
              <a:buNone/>
            </a:pPr>
            <a:r>
              <a:rPr lang="et-EE" sz="2400" dirty="0">
                <a:ea typeface="+mn-lt"/>
                <a:cs typeface="+mn-lt"/>
              </a:rPr>
              <a:t>5. 4 Mis taasloodi Kadrinas 5. märtsil 1995?</a:t>
            </a:r>
          </a:p>
        </p:txBody>
      </p:sp>
    </p:spTree>
    <p:extLst>
      <p:ext uri="{BB962C8B-B14F-4D97-AF65-F5344CB8AC3E}">
        <p14:creationId xmlns:p14="http://schemas.microsoft.com/office/powerpoint/2010/main" val="41148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82F2B0-4887-328D-5479-C6D6CA707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D58D88-F398-4531-E3F9-B2F2452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9EA801-6DBF-7CC6-F6AB-BA7375FFE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88E97C-A790-6B3A-3CEC-137E5FAC5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8B2616-1BA4-0751-1ECB-16E3B4DE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BB15F1-7433-DD17-C6B1-3EDDDFAAC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8BB940-7689-66A6-8F76-614EADE65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186BE38-01DC-DF69-97E4-3CD1472E3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B47969-6E01-060F-2A21-DB1C001B8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E5E194A-5B73-4158-49C8-2FDA2434A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0A2B083-24BF-B015-175A-52A6A2A7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 err="1">
                <a:cs typeface="Arial"/>
              </a:rPr>
              <a:t>Varia</a:t>
            </a:r>
            <a:endParaRPr lang="et-EE" dirty="0" err="1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36E1D9C-1690-519C-A4AF-F844AC351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2108144"/>
            <a:ext cx="9878548" cy="3941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t-EE" sz="2400" dirty="0">
                <a:cs typeface="Arial"/>
              </a:rPr>
              <a:t>5. 5 22. novembril 1995 külastas Kadrinat president Meri. Mis toimus 3 päeva hiljem, 25. novembril?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5. 6 Kui president Meri Kadrinat külastas, siis kes talle kohalikku ajalugu tutvustas?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5. 7 </a:t>
            </a:r>
            <a:r>
              <a:rPr lang="et-EE" sz="2400" dirty="0">
                <a:ea typeface="+mn-lt"/>
                <a:cs typeface="+mn-lt"/>
              </a:rPr>
              <a:t>1930ndatel aastatel sündis ühte Kadrina kihelkonna taluperre kahe peaga loom. Mis loomaga oli tegu? </a:t>
            </a:r>
          </a:p>
        </p:txBody>
      </p:sp>
    </p:spTree>
    <p:extLst>
      <p:ext uri="{BB962C8B-B14F-4D97-AF65-F5344CB8AC3E}">
        <p14:creationId xmlns:p14="http://schemas.microsoft.com/office/powerpoint/2010/main" val="9914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78C88E-1C9F-FCE8-AA2E-901DD11D5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E03ACAF1-02B2-529A-EB5A-D51660D79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172BFDC-4144-862F-1CF6-69436955E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E47AB60-4AED-3736-514A-DE54B1DC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A667F0F-6419-B7B8-332D-BE75E02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B8A712E-98BE-19CB-87F5-60ABF88A3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D9AE368-23BA-4116-2D99-313FC16C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064A0A9-3B03-10A5-E67A-F58E8D010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6D66B951-5406-D161-F978-6036048F9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4467B6FF-4652-2A8C-27B9-2CA8152A9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57E609A-99B4-7A0E-5CD1-9BF7D1030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A29820C-D485-DD6A-D05B-B810373C9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C906D47C-C864-6F1A-DCB5-44378E226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9806243-B845-5C19-B5D0-655B9D523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31094DE-421A-936E-7428-B784E70F0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08D5EF67-5AAB-C4C1-9297-7706E51A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8978308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 dirty="0" err="1"/>
              <a:t>Pildi</a:t>
            </a:r>
            <a:r>
              <a:rPr lang="en-US" sz="8000" dirty="0"/>
              <a:t>- ja </a:t>
            </a:r>
            <a:r>
              <a:rPr lang="en-US" sz="8000" dirty="0" err="1"/>
              <a:t>videoküsimus</a:t>
            </a:r>
            <a:endParaRPr lang="et-EE" dirty="0" err="1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59F323A-90EC-D80C-3C33-1C2BB564E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168" y="1079212"/>
            <a:ext cx="6437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10839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9A1EAB-5ADC-722E-6D03-012C40552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B2CA9B6-4696-4754-85E4-8CABC16C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A9A1B4E-BA04-49DB-A7FC-AAC824E9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EB81022-BC5D-4044-B798-FA0517B46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23277EE-B44B-4433-AC85-268C83D34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6893633-2491-40F3-A8F8-3048B013B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F600BF4-BBEF-41D0-AF2D-5FE8F1408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910234E6-7304-9F88-33A7-6B9FDF32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3972924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6.1 Kes on see mees?</a:t>
            </a:r>
          </a:p>
        </p:txBody>
      </p:sp>
      <p:pic>
        <p:nvPicPr>
          <p:cNvPr id="4" name="Sisu kohatäide 3" descr="Alexis Kreutzwald ja Sophia v. Husen 1871. või 1872. a. Foto: Charles Borchardt">
            <a:extLst>
              <a:ext uri="{FF2B5EF4-FFF2-40B4-BE49-F238E27FC236}">
                <a16:creationId xmlns:a16="http://schemas.microsoft.com/office/drawing/2014/main" id="{4805A8C5-513B-A3D0-6B66-46C3709DD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t="557" r="1" b="4200"/>
          <a:stretch/>
        </p:blipFill>
        <p:spPr>
          <a:xfrm>
            <a:off x="6749807" y="227"/>
            <a:ext cx="4635113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E3FBB69-81FC-455A-9F72-076CADABD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64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7D942D-825E-CF31-3655-20491852D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7A56AFB-3476-8E78-DF24-16591CE55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596" y="808056"/>
            <a:ext cx="5640096" cy="3339038"/>
          </a:xfrm>
        </p:spPr>
        <p:txBody>
          <a:bodyPr>
            <a:normAutofit/>
          </a:bodyPr>
          <a:lstStyle/>
          <a:p>
            <a:pPr algn="l"/>
            <a:r>
              <a:rPr lang="et-EE">
                <a:cs typeface="Arial"/>
              </a:rPr>
              <a:t>6.2 Kus on see foto tehtud? (1956)</a:t>
            </a:r>
            <a:endParaRPr lang="et-EE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u kohatäide 3" descr="Pilt, millel on kujutatud õues, puu, tekst, matus&#10;&#10;Tehisintellekti loodud sisu võib olla vale.">
            <a:extLst>
              <a:ext uri="{FF2B5EF4-FFF2-40B4-BE49-F238E27FC236}">
                <a16:creationId xmlns:a16="http://schemas.microsoft.com/office/drawing/2014/main" id="{55239C0D-CDA9-79E5-AA20-63792B36BD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26" r="-2" b="-2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B043BE-02ED-78C4-800E-3FCF1849B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55980737-1E33-40A8-819D-C20C41E4F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ABBD51A-FA48-44B8-B184-A40D7F1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10188A9-F0D9-4FE9-85DC-217914527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32927575-BD84-44B6-BE49-E0C7EDD0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3FDF09A-B960-49F4-BAEB-DA397BDCD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91BE6C0-4118-460B-90C2-160041247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D8228B4D-8892-325B-6839-61193F21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519" y="2086427"/>
            <a:ext cx="3212764" cy="36111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6.3 Kus on see </a:t>
            </a:r>
            <a:r>
              <a:rPr lang="en-US" sz="3200" dirty="0" err="1"/>
              <a:t>foto</a:t>
            </a:r>
            <a:r>
              <a:rPr lang="en-US" sz="3200" dirty="0"/>
              <a:t> </a:t>
            </a:r>
            <a:r>
              <a:rPr lang="en-US" sz="3200" dirty="0" err="1"/>
              <a:t>tehtud</a:t>
            </a:r>
            <a:r>
              <a:rPr lang="en-US" sz="3200" dirty="0"/>
              <a:t>? </a:t>
            </a:r>
          </a:p>
        </p:txBody>
      </p:sp>
      <p:pic>
        <p:nvPicPr>
          <p:cNvPr id="3" name="Pilt 2" descr="Pilt, millel on kujutatud rõivad, Inimese nägu, inimene, mees&#10;&#10;Tehisintellekti loodud sisu võib olla vale.">
            <a:extLst>
              <a:ext uri="{FF2B5EF4-FFF2-40B4-BE49-F238E27FC236}">
                <a16:creationId xmlns:a16="http://schemas.microsoft.com/office/drawing/2014/main" id="{9C65AEF5-12A3-9363-27C4-DA3F69922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747" y="1687838"/>
            <a:ext cx="5297322" cy="348298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15B5C763-A6E8-4D31-B139-30D083B82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27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ECF702-770D-940F-275F-C84ACA0D8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55980737-1E33-40A8-819D-C20C41E4F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6ABBD51A-FA48-44B8-B184-A40D7F1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10188A9-F0D9-4FE9-85DC-217914527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32927575-BD84-44B6-BE49-E0C7EDD0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3FDF09A-B960-49F4-BAEB-DA397BDCD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91BE6C0-4118-460B-90C2-160041247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CD271AD8-4B06-1F95-9025-E272EB59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376" y="828522"/>
            <a:ext cx="6611526" cy="48690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dirty="0"/>
              <a:t>6.4 Kes on </a:t>
            </a:r>
            <a:r>
              <a:rPr lang="en-US" sz="3600" err="1"/>
              <a:t>pildil</a:t>
            </a:r>
            <a:r>
              <a:rPr lang="en-US" sz="3600" dirty="0"/>
              <a:t>?</a:t>
            </a:r>
            <a:r>
              <a:rPr lang="en-US" sz="3200" dirty="0"/>
              <a:t> </a:t>
            </a:r>
            <a:endParaRPr lang="et-EE"/>
          </a:p>
        </p:txBody>
      </p:sp>
      <p:pic>
        <p:nvPicPr>
          <p:cNvPr id="4" name="Pilt 3" descr="Marek Inno | Fotoarhiiv | ERR">
            <a:extLst>
              <a:ext uri="{FF2B5EF4-FFF2-40B4-BE49-F238E27FC236}">
                <a16:creationId xmlns:a16="http://schemas.microsoft.com/office/drawing/2014/main" id="{15623C82-94DF-E31D-51F5-F222EE8D3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747" y="1649881"/>
            <a:ext cx="5297322" cy="355890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15B5C763-A6E8-4D31-B139-30D083B82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82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0A234D-C0F8-ED82-ABD0-AF8E11B4A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3B2CA9B6-4696-4754-85E4-8CABC16C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7A9A1B4E-BA04-49DB-A7FC-AAC824E9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EB81022-BC5D-4044-B798-FA0517B46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D23277EE-B44B-4433-AC85-268C83D34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6893633-2491-40F3-A8F8-3048B013B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F600BF4-BBEF-41D0-AF2D-5FE8F1408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5A795D98-AD84-7D44-3081-DE6F073D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3972924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6.5 Kes on pildil? </a:t>
            </a:r>
          </a:p>
        </p:txBody>
      </p:sp>
      <p:pic>
        <p:nvPicPr>
          <p:cNvPr id="3" name="Pilt 2" descr="Pilt, millel on kujutatud õues, inimene, taevas, rõivad&#10;&#10;Tehisintellekti loodud sisu võib olla vale.">
            <a:extLst>
              <a:ext uri="{FF2B5EF4-FFF2-40B4-BE49-F238E27FC236}">
                <a16:creationId xmlns:a16="http://schemas.microsoft.com/office/drawing/2014/main" id="{313D49AC-4A3D-F78D-03EB-B97EB9C42D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805" r="29305" b="1"/>
          <a:stretch/>
        </p:blipFill>
        <p:spPr>
          <a:xfrm>
            <a:off x="6749807" y="227"/>
            <a:ext cx="4635113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8E3FBB69-81FC-455A-9F72-076CADABD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B52220EC-E6AB-4DBE-D693-59B1CD3EF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9256499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/>
              <a:t>Poliitika ja meedia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389B3761-5B92-2ECB-E7BD-8ACC123F3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168" y="1079212"/>
            <a:ext cx="6437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99469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F0553B-6193-6DC3-CFB8-0917DCEC5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3B2CA9B6-4696-4754-85E4-8CABC16C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7A9A1B4E-BA04-49DB-A7FC-AAC824E9F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EB81022-BC5D-4044-B798-FA0517B46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D23277EE-B44B-4433-AC85-268C83D34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6893633-2491-40F3-A8F8-3048B013B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F600BF4-BBEF-41D0-AF2D-5FE8F1408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07A324F0-AD95-B1BB-9FB2-62DB702D0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3972924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6.6 Kes on </a:t>
            </a:r>
            <a:r>
              <a:rPr lang="en-US" sz="4800" dirty="0" err="1"/>
              <a:t>pildil</a:t>
            </a:r>
            <a:r>
              <a:rPr lang="en-US" sz="4800" dirty="0"/>
              <a:t>? </a:t>
            </a:r>
          </a:p>
        </p:txBody>
      </p:sp>
      <p:pic>
        <p:nvPicPr>
          <p:cNvPr id="7" name="Picture 6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BB5C0B1A-BECC-755E-2EEA-13CD9F4A94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699" r="31948" b="-2"/>
          <a:stretch/>
        </p:blipFill>
        <p:spPr>
          <a:xfrm>
            <a:off x="6749807" y="227"/>
            <a:ext cx="4635113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8E3FBB69-81FC-455A-9F72-076CADABD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61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031C8F-E358-6989-E8EB-849216A4F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4" name="Rectangle 17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84" name="Rectangle 183">
            <a:extLst>
              <a:ext uri="{FF2B5EF4-FFF2-40B4-BE49-F238E27FC236}">
                <a16:creationId xmlns:a16="http://schemas.microsoft.com/office/drawing/2014/main" id="{1996F86B-8A8D-482B-AB2B-1A8EE4EF2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id="{BF7B2BC4-6DAA-43BB-BBF8-74F594318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E9DBD7B-6F32-47F1-9654-A2CB59691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2A06CCF8-E75B-4B55-99FB-2D76CBD12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43F55E8D-2CEA-40CC-84B8-110F9CCFE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03899BD-A4C7-4D2F-B882-E373ADDBF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D17C5417-1FBF-BABE-A61D-B0FC9540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57" y="672351"/>
            <a:ext cx="3510503" cy="50252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6. 7 Kes on selle luuletuse autor?</a:t>
            </a:r>
          </a:p>
        </p:txBody>
      </p:sp>
      <p:pic>
        <p:nvPicPr>
          <p:cNvPr id="3" name="Picture 2" descr="A page of a book&#10;&#10;AI-generated content may be incorrect.">
            <a:extLst>
              <a:ext uri="{FF2B5EF4-FFF2-40B4-BE49-F238E27FC236}">
                <a16:creationId xmlns:a16="http://schemas.microsoft.com/office/drawing/2014/main" id="{17A56258-4674-EAED-6A14-B8AC95EEB8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4989" b="1"/>
          <a:stretch/>
        </p:blipFill>
        <p:spPr>
          <a:xfrm>
            <a:off x="5435859" y="227"/>
            <a:ext cx="59490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4C7118A3-ECB4-4619-AA16-3E9684D0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68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CD6FB-A72D-B684-A32E-08F75DC18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>
            <a:extLst>
              <a:ext uri="{FF2B5EF4-FFF2-40B4-BE49-F238E27FC236}">
                <a16:creationId xmlns:a16="http://schemas.microsoft.com/office/drawing/2014/main" id="{5B26D921-0057-E27D-494E-B09F787F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28B8CA9F-0596-477D-1A54-DA2772050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12057502-1166-5300-D8FA-9FCC34B72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A4BC5FE-8B6D-B89E-D1A0-495A79F78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B68D1E4-DBED-28C6-A0F8-7FC9D521E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7050E8D-805D-1012-EC3A-D19E0023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0B97E70-58D0-DAA8-3FA4-A2131A22E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88DC576D-32FB-0E54-DF94-BED920A7E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C1CEEFE-44BE-D22B-07FC-B8B2F1F9E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25000"/>
                  <a:alpha val="10000"/>
                </a:schemeClr>
              </a:gs>
              <a:gs pos="0">
                <a:schemeClr val="bg2">
                  <a:lumMod val="75000"/>
                  <a:lumOff val="25000"/>
                  <a:alpha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94B54AB1-A530-4643-6716-B466C479F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2507878B-6697-A31E-126D-F7793B0D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291E69EB-68E2-8AE1-53C4-B97871E69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11236326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2F84AE22-A564-EC58-D880-98251ACB6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771" y="2706789"/>
            <a:ext cx="8107721" cy="23033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/>
              <a:t>Õiged</a:t>
            </a:r>
            <a:r>
              <a:rPr lang="en-US" sz="8000" dirty="0"/>
              <a:t> </a:t>
            </a:r>
            <a:r>
              <a:rPr lang="en-US" sz="8000"/>
              <a:t>vastused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BA651572-724F-559E-053B-1C8229F9D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4478" y="2271633"/>
            <a:ext cx="3091564" cy="3875778"/>
          </a:xfrm>
        </p:spPr>
        <p:txBody>
          <a:bodyPr vert="horz" lIns="91440" tIns="0" rIns="91440" bIns="45720" rtlCol="0" anchor="b">
            <a:normAutofit/>
          </a:bodyPr>
          <a:lstStyle/>
          <a:p>
            <a:endParaRPr lang="en-US" sz="200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05E6706-2057-E175-9C8A-A402EC5F1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2728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861A39-3D3E-0D77-8421-500115FF6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838446-AF97-8B04-D7FE-A965268AB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81DFB8-AA15-E406-3E97-D44515873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18300C-AF74-6973-EB7B-1B8443AAC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7543529-AF6A-7C4C-8B6C-46CB06472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2547C0-EF84-F10E-11E5-DACB3ED1F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A021ACD-BC8F-B280-1F1D-C63FE075F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4BFDB78-518E-0C07-23AD-92D9B81D7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6F5323-3E3C-C9E8-04AB-0E7426C96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7D3638-23EA-5134-F22F-F3BB6F46B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8C7B5D0E-EC5A-A17C-9111-E450BF58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 err="1">
                <a:cs typeface="Arial"/>
              </a:rPr>
              <a:t>Varia</a:t>
            </a:r>
            <a:endParaRPr lang="et-EE" dirty="0" err="1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2D734CD-41B1-7F4F-CC51-56B646D8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2108144"/>
            <a:ext cx="9878548" cy="394180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t-EE" sz="2400" dirty="0">
                <a:cs typeface="Arial"/>
              </a:rPr>
              <a:t>5.1 </a:t>
            </a:r>
            <a:r>
              <a:rPr lang="et-EE" sz="2400" dirty="0">
                <a:ea typeface="+mn-lt"/>
                <a:cs typeface="+mn-lt"/>
              </a:rPr>
              <a:t>7 - jalgratas, võidusõiduauto, lennuk, laev, rakett, ralliauto, tõukeratas.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5. 2 24.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5. 3 Jüri </a:t>
            </a:r>
            <a:r>
              <a:rPr lang="et-EE" sz="2400" dirty="0" err="1">
                <a:cs typeface="Arial"/>
              </a:rPr>
              <a:t>Balder</a:t>
            </a:r>
            <a:r>
              <a:rPr lang="et-EE" sz="2400" dirty="0">
                <a:cs typeface="Arial"/>
              </a:rPr>
              <a:t>.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5. 4 Kadrina valla Tuletõrjeühing.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5. 5 Õnnistati Kadrina valla lipp.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5. 6 Valve Olesk.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5. 7 Lehmavasikas.</a:t>
            </a:r>
          </a:p>
        </p:txBody>
      </p:sp>
    </p:spTree>
    <p:extLst>
      <p:ext uri="{BB962C8B-B14F-4D97-AF65-F5344CB8AC3E}">
        <p14:creationId xmlns:p14="http://schemas.microsoft.com/office/powerpoint/2010/main" val="29086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111C6F-0356-E394-EF2A-1435AB258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97BF23-1511-5BF5-D6E8-0D8943B2A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3A18B9-D160-8863-C434-74B748A42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70865B-0226-31C7-1438-DD73FE8E5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98BFAE0-F0D4-BACE-3041-5D446B4B7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25F2F0-308D-E283-4D09-22D20C488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578AE34-0A3B-9A05-CB53-94B316EBC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4A2D5CD-E153-954A-1A31-D9B572B3C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1A8DB1-F671-1E58-5140-0611E10C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09BB53-75C3-0080-4260-BC43D4FBB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DF65AE13-FDB9-B3E8-FB12-B799C605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>
                <a:cs typeface="Arial"/>
              </a:rPr>
              <a:t>Pildi- ja videoküsimus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7BC6FDC-7B26-A7C4-8287-302EEE225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2108144"/>
            <a:ext cx="9878548" cy="3941800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t-EE" sz="2800" dirty="0">
                <a:cs typeface="Arial" panose="020B0604020202020204"/>
              </a:rPr>
              <a:t>6. 1 Alexis Kreutzwald.</a:t>
            </a:r>
          </a:p>
          <a:p>
            <a:pPr marL="0" indent="0">
              <a:buNone/>
            </a:pPr>
            <a:r>
              <a:rPr lang="et-EE" sz="2800" dirty="0">
                <a:cs typeface="Arial" panose="020B0604020202020204"/>
              </a:rPr>
              <a:t>6. 2 </a:t>
            </a:r>
            <a:r>
              <a:rPr lang="et-EE" sz="2800" dirty="0" err="1">
                <a:cs typeface="Arial" panose="020B0604020202020204"/>
              </a:rPr>
              <a:t>Neerutis</a:t>
            </a:r>
            <a:r>
              <a:rPr lang="et-EE" sz="2800" dirty="0">
                <a:cs typeface="Arial" panose="020B0604020202020204"/>
              </a:rPr>
              <a:t>.</a:t>
            </a:r>
          </a:p>
          <a:p>
            <a:pPr marL="0" indent="0">
              <a:buNone/>
            </a:pPr>
            <a:r>
              <a:rPr lang="et-EE" sz="2800" dirty="0">
                <a:cs typeface="Arial" panose="020B0604020202020204"/>
              </a:rPr>
              <a:t>6. 3 Tänane Tõlla Trahter.</a:t>
            </a:r>
          </a:p>
          <a:p>
            <a:pPr marL="0" indent="0">
              <a:buNone/>
            </a:pPr>
            <a:r>
              <a:rPr lang="et-EE" sz="2800" dirty="0">
                <a:cs typeface="Arial" panose="020B0604020202020204"/>
              </a:rPr>
              <a:t>6. 4 Marek Inno.</a:t>
            </a:r>
          </a:p>
          <a:p>
            <a:pPr marL="0" indent="0">
              <a:buNone/>
            </a:pPr>
            <a:r>
              <a:rPr lang="et-EE" sz="2800" dirty="0">
                <a:cs typeface="Arial" panose="020B0604020202020204"/>
              </a:rPr>
              <a:t>6. 5 Kristjan Rahnu.</a:t>
            </a:r>
          </a:p>
          <a:p>
            <a:pPr marL="0" indent="0">
              <a:buNone/>
            </a:pPr>
            <a:r>
              <a:rPr lang="et-EE" sz="2800" dirty="0">
                <a:cs typeface="Arial" panose="020B0604020202020204"/>
              </a:rPr>
              <a:t>6. 6 Joel Hirv.</a:t>
            </a:r>
          </a:p>
          <a:p>
            <a:pPr marL="0" indent="0">
              <a:buNone/>
            </a:pPr>
            <a:r>
              <a:rPr lang="et-EE" sz="2800" dirty="0">
                <a:cs typeface="Arial" panose="020B0604020202020204"/>
              </a:rPr>
              <a:t>6.7 Margo Peetsalu, 4. klassis.</a:t>
            </a:r>
          </a:p>
        </p:txBody>
      </p:sp>
    </p:spTree>
    <p:extLst>
      <p:ext uri="{BB962C8B-B14F-4D97-AF65-F5344CB8AC3E}">
        <p14:creationId xmlns:p14="http://schemas.microsoft.com/office/powerpoint/2010/main" val="38206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280FE6-1206-A89E-8FE1-28B164CA2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A20EDCB8-CA2F-1D41-A390-E2B4CEAB9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F0E629B-52EC-C66C-5C9D-3B3406559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F625390F-2E95-631B-D759-D13C7833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998BC55-843F-E987-15CF-700166586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CBB0C04-F29E-0B74-7AC9-7C896DD84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18A6D88-EBB7-A296-38BD-D13F90EFF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DC3D3EA-8671-4D50-DCE8-066CD450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3553FBA6-3447-6956-4050-61359C0C6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4DC9933B-1FF3-BDDD-83F0-DBBEB88A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685EDA2C-BD19-7D80-25C8-50A6B6576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56FF0A83-3879-52CD-E269-AB29CFB9A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7880FA21-52E7-8ACA-BB13-37740977D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F27177D-1F24-B82D-375D-620933895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D606490-33DD-FA0B-9224-AC71D10CF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43152116-6B16-8D83-E680-0E2C617F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8978308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7200" dirty="0"/>
              <a:t>Eri (</a:t>
            </a:r>
            <a:r>
              <a:rPr lang="en-US" sz="7200" dirty="0" err="1"/>
              <a:t>Juubilarid</a:t>
            </a:r>
            <a:r>
              <a:rPr lang="en-US" sz="7200" dirty="0"/>
              <a:t> 2025)</a:t>
            </a:r>
            <a:endParaRPr lang="et-EE" dirty="0">
              <a:cs typeface="Arial" panose="020B0604020202020204"/>
            </a:endParaRP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AD44F76-1D8D-937A-FC20-7AF785155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168" y="1079212"/>
            <a:ext cx="6437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78158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5D894F-31A8-5256-FBD6-0330BA36F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lt 4" descr="Kreenholmi piirkond ja Kreenholmi manufaktuur | Puhka Eestis">
            <a:extLst>
              <a:ext uri="{FF2B5EF4-FFF2-40B4-BE49-F238E27FC236}">
                <a16:creationId xmlns:a16="http://schemas.microsoft.com/office/drawing/2014/main" id="{FFC7CDDF-18DD-7B82-5BC1-1109F1C3AF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91" r="32526" b="-1"/>
          <a:stretch/>
        </p:blipFill>
        <p:spPr>
          <a:xfrm>
            <a:off x="4729258" y="227"/>
            <a:ext cx="12191675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445918B-6272-4727-A3FA-F23651AEC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589207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232EEBE2-26D7-D32D-4423-D213BEC7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024" y="808056"/>
            <a:ext cx="5377576" cy="1077229"/>
          </a:xfrm>
        </p:spPr>
        <p:txBody>
          <a:bodyPr>
            <a:normAutofit/>
          </a:bodyPr>
          <a:lstStyle/>
          <a:p>
            <a:pPr algn="l"/>
            <a:r>
              <a:rPr lang="et-EE" sz="2800" dirty="0">
                <a:cs typeface="Arial"/>
              </a:rPr>
              <a:t>7.1 (28. 05. 1890 – 30. 07. 1961)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D49B861-56CE-D151-DA44-2B220018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025" y="2100496"/>
            <a:ext cx="5377576" cy="39494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t-EE" sz="2400" dirty="0">
                <a:cs typeface="Arial" panose="020B0604020202020204"/>
              </a:rPr>
              <a:t>7.1.1 Millise riigi suursaatkond asub Tallinnas </a:t>
            </a:r>
            <a:r>
              <a:rPr lang="et-EE" sz="2400" err="1">
                <a:cs typeface="Arial" panose="020B0604020202020204"/>
              </a:rPr>
              <a:t>Olde</a:t>
            </a:r>
            <a:r>
              <a:rPr lang="et-EE" sz="2400" dirty="0">
                <a:cs typeface="Arial" panose="020B0604020202020204"/>
              </a:rPr>
              <a:t> Hansa restorani vastas aadressil Suur-Karja 1?</a:t>
            </a:r>
            <a:endParaRPr lang="et-EE" sz="2400">
              <a:cs typeface="Arial"/>
            </a:endParaRPr>
          </a:p>
          <a:p>
            <a:pPr marL="0" indent="0">
              <a:buNone/>
            </a:pPr>
            <a:r>
              <a:rPr lang="et-EE" sz="2400" dirty="0">
                <a:cs typeface="Arial" panose="020B0604020202020204"/>
              </a:rPr>
              <a:t>7.1. 2 Selle hoone territooriumil korraldas NKVD 1941. a massimõrva. Surnukehad avastati Saksa okupatsiooni ajal.</a:t>
            </a:r>
          </a:p>
          <a:p>
            <a:pPr marL="0" indent="0">
              <a:buNone/>
            </a:pPr>
            <a:r>
              <a:rPr lang="et-EE" sz="2400" dirty="0">
                <a:cs typeface="Arial" panose="020B0604020202020204"/>
              </a:rPr>
              <a:t>7. 1. 3 Mis on pildil?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961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63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130E86-CF9B-5DEB-9A2C-20C3E3E82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9FE127BC-AA86-3787-2404-4B711F85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83C4192-29F0-F2C9-B448-AD7FEE617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F02B1491-B3C7-E155-6147-7F80DED12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2AB2F96-8837-3F5B-FB82-3FD5A9447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E1F0D8B-1FAB-82C0-70E5-948FBB6A6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970A371-D3D9-C337-E975-AE21881BE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3DB5D09-A4DB-29A8-A590-FBA7BAFA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42510CCF-96C4-2695-9112-8DA3E920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C9D88927-1F89-7509-298D-BB541BB7A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5295087-C061-C094-0711-30B617D23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F12C44A1-C07F-D2C7-06E4-6F18963E7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F999AB1E-F7E5-A422-BCAC-4D4F96CC3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C11BF2D7-E504-39DD-5D9A-EB3BC13B9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3BE8410-870D-DB5C-40DD-24ACF84A1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8585AFD0-82D9-3A1E-7FC6-6F438D12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8978308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7200" dirty="0">
                <a:cs typeface="Arial"/>
              </a:rPr>
              <a:t>Klaus Scheel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1F84F55-A5E8-00C2-62F9-60DB58DC1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168" y="1079212"/>
            <a:ext cx="6437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r>
              <a:rPr lang="en-US" sz="7200" dirty="0">
                <a:cs typeface="Arial"/>
              </a:rPr>
              <a:t>Õige vastus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238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CF9D0-5146-051B-B21B-7165626AF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5F590045-58DC-6543-2649-CAB6D7B4B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8A41195-87AB-DA91-4A33-6C345F669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0F531F7B-56CD-EAE5-BA39-8D3CA1D0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F0A8F0A-8214-4155-458F-B5F763975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29A3682-12DC-FBE7-8AC6-0CE73E0F6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6603B82-F119-27B1-13BF-C93C49E12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6BAC800-036D-4CDF-428A-0235CF8B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F1A30D1A-8B7B-8604-A81D-E0AA37421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B14CD40-568D-A72A-BEF0-05C2DA617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AE41371-359A-89AB-9B56-29A7A953D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73055B56-7959-1099-B600-6365CBB12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A8A61C3A-6A96-5F1C-3817-5413CD25D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B2892B4E-83B9-A6A5-56FF-B2C7AB9EF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FFACBC2-D892-92C2-A926-78DEA5D73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EC4E8F63-4DC0-8F41-8233-623A4EBD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25" y="1865270"/>
            <a:ext cx="10478116" cy="43341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dirty="0">
                <a:cs typeface="Arial"/>
              </a:rPr>
              <a:t>7. 2. 1 </a:t>
            </a:r>
            <a:r>
              <a:rPr lang="en-US" sz="2800" dirty="0" err="1">
                <a:cs typeface="Arial"/>
              </a:rPr>
              <a:t>Sarnaselt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oma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vanemale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vennale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töötas</a:t>
            </a:r>
            <a:r>
              <a:rPr lang="en-US" sz="2800" dirty="0">
                <a:cs typeface="Arial"/>
              </a:rPr>
              <a:t> ka </a:t>
            </a:r>
            <a:r>
              <a:rPr lang="en-US" sz="2800" dirty="0" err="1">
                <a:cs typeface="Arial"/>
              </a:rPr>
              <a:t>tema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Tbilisis</a:t>
            </a:r>
            <a:r>
              <a:rPr lang="en-US" sz="2800" dirty="0">
                <a:cs typeface="Arial"/>
              </a:rPr>
              <a:t>.</a:t>
            </a:r>
            <a:br>
              <a:rPr lang="en-US" sz="2800" dirty="0">
                <a:cs typeface="Arial"/>
              </a:rPr>
            </a:b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7. 2. 2 Tema isa </a:t>
            </a:r>
            <a:r>
              <a:rPr lang="en-US" sz="2800" dirty="0" err="1">
                <a:cs typeface="Arial"/>
              </a:rPr>
              <a:t>oli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Põltsamaa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kihelkonnakooli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juhataja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ajal</a:t>
            </a:r>
            <a:r>
              <a:rPr lang="en-US" sz="2800" dirty="0">
                <a:cs typeface="Arial"/>
              </a:rPr>
              <a:t>, </a:t>
            </a:r>
            <a:r>
              <a:rPr lang="en-US" sz="2800" dirty="0" err="1">
                <a:cs typeface="Arial"/>
              </a:rPr>
              <a:t>kui</a:t>
            </a:r>
            <a:r>
              <a:rPr lang="en-US" sz="2800" dirty="0">
                <a:cs typeface="Arial"/>
              </a:rPr>
              <a:t> seal </a:t>
            </a:r>
            <a:r>
              <a:rPr lang="en-US" sz="2800" dirty="0" err="1">
                <a:cs typeface="Arial"/>
              </a:rPr>
              <a:t>töötasid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näiteks</a:t>
            </a:r>
            <a:r>
              <a:rPr lang="en-US" sz="2800" dirty="0">
                <a:cs typeface="Arial"/>
              </a:rPr>
              <a:t> Karl August Hermann ja Eduard </a:t>
            </a:r>
            <a:r>
              <a:rPr lang="en-US" sz="2800" dirty="0" err="1">
                <a:cs typeface="Arial"/>
              </a:rPr>
              <a:t>Bornhöhe</a:t>
            </a:r>
            <a:r>
              <a:rPr lang="en-US" sz="2800" dirty="0">
                <a:cs typeface="Arial"/>
              </a:rPr>
              <a:t>.</a:t>
            </a:r>
            <a:br>
              <a:rPr lang="en-US" sz="2800" dirty="0">
                <a:cs typeface="Arial"/>
              </a:rPr>
            </a:b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>7. 2. 3 Tema </a:t>
            </a:r>
            <a:r>
              <a:rPr lang="en-US" sz="2800" dirty="0" err="1">
                <a:cs typeface="Arial"/>
              </a:rPr>
              <a:t>noorema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venna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abikaasa</a:t>
            </a:r>
            <a:r>
              <a:rPr lang="en-US" sz="2800" dirty="0">
                <a:cs typeface="Arial"/>
              </a:rPr>
              <a:t> Charlotte Sabine Scheel </a:t>
            </a:r>
            <a:r>
              <a:rPr lang="en-US" sz="2800" dirty="0" err="1">
                <a:cs typeface="Arial"/>
              </a:rPr>
              <a:t>oli</a:t>
            </a:r>
            <a:r>
              <a:rPr lang="en-US" sz="2800" dirty="0">
                <a:cs typeface="Arial"/>
              </a:rPr>
              <a:t> Klaus </a:t>
            </a:r>
            <a:r>
              <a:rPr lang="en-US" sz="2800" dirty="0" err="1">
                <a:cs typeface="Arial"/>
              </a:rPr>
              <a:t>Scheeli</a:t>
            </a:r>
            <a:r>
              <a:rPr lang="en-US" sz="2800" dirty="0">
                <a:cs typeface="Arial"/>
              </a:rPr>
              <a:t> </a:t>
            </a:r>
            <a:r>
              <a:rPr lang="en-US" sz="2800" dirty="0" err="1">
                <a:cs typeface="Arial"/>
              </a:rPr>
              <a:t>tädi</a:t>
            </a:r>
            <a:r>
              <a:rPr lang="en-US" sz="2800" dirty="0">
                <a:cs typeface="Arial"/>
              </a:rPr>
              <a:t>.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FA0C860-1FC1-7E42-D80D-DD34C479C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025" y="147879"/>
            <a:ext cx="7961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r>
              <a:rPr lang="en-US" sz="3600" dirty="0">
                <a:cs typeface="Arial"/>
              </a:rPr>
              <a:t>7.2 (21. 07. 1870 – 10. 04. 1945)</a:t>
            </a:r>
            <a:endParaRPr lang="en-US" sz="28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65833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ED226F-B107-5CBB-D6A9-CAA3A8B98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7FC46AA8-0DD8-9A1D-1484-48C94B378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B717840-E5F1-B130-762C-47B4F87EC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A67546A-975C-6DFF-4564-9E0EF3F77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18B53F9-C89D-3967-DCB2-9EB2B8EA7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DB018C7-717F-9C16-5F3A-9650832A1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48F8008-734E-C483-D8C0-519E3DF5E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92EB10D-0842-0E6D-ECA5-A6D03FCFE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1714BB01-4E9B-EB5C-B5F0-A54A39669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02AF9089-626B-0E73-A8AE-9BE1883A4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1F9CF52-39C8-AEC0-E011-274F1235F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F56D3F8-0627-5347-8EFD-830933D32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C5647283-53FC-2098-BD5E-3AA349461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CFC3F7E-4035-1676-83EC-36A62232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0CFDDD5-BEC9-5EB6-8148-8888F7257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646330AD-5E1B-22E5-A769-5EDAD2AF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8978308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7200" dirty="0">
                <a:cs typeface="Arial"/>
              </a:rPr>
              <a:t>Gustav Johannes Beermann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AE05260-880A-FD32-D3D5-C988929FF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168" y="1079212"/>
            <a:ext cx="6437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r>
              <a:rPr lang="en-US" sz="7200" dirty="0">
                <a:cs typeface="Arial"/>
              </a:rPr>
              <a:t>Õige vastus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444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88F7353C-8574-58D6-FD9D-56C08BE3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>
                <a:cs typeface="Arial"/>
              </a:rPr>
              <a:t>Poliitika ja meedia</a:t>
            </a:r>
            <a:endParaRPr lang="et-EE" sz="48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09F8B87-DAFA-C814-850A-0370442C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2108144"/>
            <a:ext cx="9878548" cy="4490888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t-EE" sz="2800" dirty="0">
                <a:cs typeface="Arial" panose="020B0604020202020204"/>
              </a:rPr>
              <a:t>1.1 Kes on see Kadrinaga seotud isik, kes töötab alates teisest septembrist 2024 </a:t>
            </a:r>
            <a:r>
              <a:rPr lang="et-EE" sz="2800" dirty="0">
                <a:ea typeface="+mn-lt"/>
                <a:cs typeface="+mn-lt"/>
              </a:rPr>
              <a:t>Välisministeeriumi poliitikaküsimuste asekantslerina?</a:t>
            </a:r>
          </a:p>
          <a:p>
            <a:pPr marL="0" indent="0">
              <a:buNone/>
            </a:pPr>
            <a:r>
              <a:rPr lang="et-EE" sz="2800" dirty="0">
                <a:cs typeface="Arial" panose="020B0604020202020204"/>
              </a:rPr>
              <a:t>1.2 Seriaalis ,,Von </a:t>
            </a:r>
            <a:r>
              <a:rPr lang="et-EE" sz="2800" err="1">
                <a:cs typeface="Arial" panose="020B0604020202020204"/>
              </a:rPr>
              <a:t>Fock</a:t>
            </a:r>
            <a:r>
              <a:rPr lang="et-EE" sz="2800" dirty="0">
                <a:cs typeface="Arial" panose="020B0604020202020204"/>
              </a:rPr>
              <a:t>'' kehastab Egon </a:t>
            </a:r>
            <a:r>
              <a:rPr lang="et-EE" sz="2800" err="1">
                <a:cs typeface="Arial" panose="020B0604020202020204"/>
              </a:rPr>
              <a:t>Nuter</a:t>
            </a:r>
            <a:r>
              <a:rPr lang="et-EE" sz="2800" dirty="0">
                <a:cs typeface="Arial" panose="020B0604020202020204"/>
              </a:rPr>
              <a:t> Carl Magnus </a:t>
            </a:r>
            <a:r>
              <a:rPr lang="et-EE" sz="2800" err="1">
                <a:cs typeface="Arial" panose="020B0604020202020204"/>
              </a:rPr>
              <a:t>von</a:t>
            </a:r>
            <a:r>
              <a:rPr lang="et-EE" sz="2800" dirty="0">
                <a:cs typeface="Arial" panose="020B0604020202020204"/>
              </a:rPr>
              <a:t> der </a:t>
            </a:r>
            <a:r>
              <a:rPr lang="et-EE" sz="2800" err="1">
                <a:cs typeface="Arial" panose="020B0604020202020204"/>
              </a:rPr>
              <a:t>Pahlenit</a:t>
            </a:r>
            <a:r>
              <a:rPr lang="et-EE" sz="2800" dirty="0">
                <a:cs typeface="Arial" panose="020B0604020202020204"/>
              </a:rPr>
              <a:t>. Kuidas on Carl Magnus </a:t>
            </a:r>
            <a:r>
              <a:rPr lang="et-EE" sz="2800" err="1">
                <a:cs typeface="Arial" panose="020B0604020202020204"/>
              </a:rPr>
              <a:t>von</a:t>
            </a:r>
            <a:r>
              <a:rPr lang="et-EE" sz="2800" dirty="0">
                <a:cs typeface="Arial" panose="020B0604020202020204"/>
              </a:rPr>
              <a:t> der </a:t>
            </a:r>
            <a:r>
              <a:rPr lang="et-EE" sz="2800" err="1">
                <a:cs typeface="Arial" panose="020B0604020202020204"/>
              </a:rPr>
              <a:t>Pahlen</a:t>
            </a:r>
            <a:r>
              <a:rPr lang="et-EE" sz="2800" dirty="0">
                <a:cs typeface="Arial" panose="020B0604020202020204"/>
              </a:rPr>
              <a:t> seotud Alexander </a:t>
            </a:r>
            <a:r>
              <a:rPr lang="et-EE" sz="2800" err="1">
                <a:cs typeface="Arial" panose="020B0604020202020204"/>
              </a:rPr>
              <a:t>von</a:t>
            </a:r>
            <a:r>
              <a:rPr lang="et-EE" sz="2800" dirty="0">
                <a:cs typeface="Arial" panose="020B0604020202020204"/>
              </a:rPr>
              <a:t> der </a:t>
            </a:r>
            <a:r>
              <a:rPr lang="et-EE" sz="2800" err="1">
                <a:cs typeface="Arial" panose="020B0604020202020204"/>
              </a:rPr>
              <a:t>Pahleniga</a:t>
            </a:r>
            <a:r>
              <a:rPr lang="et-EE" sz="2800" dirty="0">
                <a:cs typeface="Arial" panose="020B0604020202020204"/>
              </a:rPr>
              <a:t>?</a:t>
            </a:r>
          </a:p>
          <a:p>
            <a:pPr marL="0" indent="0">
              <a:buNone/>
            </a:pPr>
            <a:r>
              <a:rPr lang="et-EE" sz="2800" dirty="0">
                <a:cs typeface="Arial" panose="020B0604020202020204"/>
              </a:rPr>
              <a:t>1.3 Mis aastast alates on Kairit Pihlak Kadrina vallavanem?</a:t>
            </a:r>
          </a:p>
          <a:p>
            <a:pPr marL="0" indent="0">
              <a:buNone/>
            </a:pPr>
            <a:r>
              <a:rPr lang="et-EE" sz="2800" dirty="0">
                <a:cs typeface="Arial" panose="020B0604020202020204"/>
              </a:rPr>
              <a:t>1.4 </a:t>
            </a:r>
            <a:r>
              <a:rPr lang="et-EE" sz="2800" dirty="0">
                <a:ea typeface="+mn-lt"/>
                <a:cs typeface="+mn-lt"/>
              </a:rPr>
              <a:t>Neeruti Seltsi Taskuhäälingu teine saade ilmub 23. aprillil. Kes võiks olla see </a:t>
            </a:r>
            <a:r>
              <a:rPr lang="et-EE" sz="2800" dirty="0" err="1">
                <a:ea typeface="+mn-lt"/>
                <a:cs typeface="+mn-lt"/>
              </a:rPr>
              <a:t>Undla</a:t>
            </a:r>
            <a:r>
              <a:rPr lang="et-EE" sz="2800" dirty="0">
                <a:ea typeface="+mn-lt"/>
                <a:cs typeface="+mn-lt"/>
              </a:rPr>
              <a:t> vallas sündinud isik, kellel on seos ka riigivanem Jaan Tõnissoniga?</a:t>
            </a:r>
            <a:endParaRPr lang="et-EE" sz="28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86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D3BF8D-C08A-23F9-6199-E02CF33D9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885B5682-8F53-74E6-723E-AB105921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1DE77C4-98B0-2170-B0ED-782AEDDFD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96DF8756-2CB7-AC30-C0B4-F8C37D4CE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422DE46-2C8F-5B20-6957-B5859EE0A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FBEE281-94CF-A418-FCEB-2F8D8EAE2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9F8387A-F76B-0188-2686-6EAC19E6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921ACB1-9D7E-3011-ED2C-9011ABACA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8BEB5771-EDD1-121C-4BC3-B1080018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646B2E0-9AA0-F598-6D24-B91D71ABE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856E39A2-DB0A-9CF2-545E-09E03AECB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3B42586-F9A6-03A3-582A-99E7E1533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F3BCB526-13E5-D7E7-94D1-091C474B0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108F121F-6976-4A85-48E4-F445FF0DB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427F616-B4CB-5CB2-3E06-240C9A95A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E5722300-317E-D530-5C90-0FD67D1C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263" y="2590984"/>
            <a:ext cx="9728212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cs typeface="Arial"/>
              </a:rPr>
              <a:t>7. 3. 1 Ta on </a:t>
            </a:r>
            <a:r>
              <a:rPr lang="en-US" dirty="0" err="1">
                <a:cs typeface="Arial"/>
              </a:rPr>
              <a:t>lõpetanud</a:t>
            </a:r>
            <a:r>
              <a:rPr lang="en-US" dirty="0">
                <a:cs typeface="Arial"/>
              </a:rPr>
              <a:t> Kadrina </a:t>
            </a:r>
            <a:r>
              <a:rPr lang="en-US" dirty="0" err="1">
                <a:cs typeface="Arial"/>
              </a:rPr>
              <a:t>Keskkooli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ning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tema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klassijuhataja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oli</a:t>
            </a:r>
            <a:r>
              <a:rPr lang="en-US" dirty="0">
                <a:cs typeface="Arial"/>
              </a:rPr>
              <a:t> Rein Inno.</a:t>
            </a: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7. 3. 2 Ta </a:t>
            </a:r>
            <a:r>
              <a:rPr lang="en-US" dirty="0" err="1">
                <a:cs typeface="Arial"/>
              </a:rPr>
              <a:t>võttis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osa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Eurolaulust</a:t>
            </a:r>
            <a:r>
              <a:rPr lang="en-US" dirty="0">
                <a:cs typeface="Arial"/>
              </a:rPr>
              <a:t> 1994. a </a:t>
            </a:r>
            <a:r>
              <a:rPr lang="en-US" dirty="0" err="1">
                <a:cs typeface="Arial"/>
              </a:rPr>
              <a:t>ning</a:t>
            </a:r>
            <a:r>
              <a:rPr lang="en-US" dirty="0">
                <a:cs typeface="Arial"/>
              </a:rPr>
              <a:t> 1999. </a:t>
            </a:r>
            <a:r>
              <a:rPr lang="en-US" dirty="0" err="1">
                <a:cs typeface="Arial"/>
              </a:rPr>
              <a:t>aastal</a:t>
            </a:r>
            <a:r>
              <a:rPr lang="en-US" dirty="0">
                <a:cs typeface="Arial"/>
              </a:rPr>
              <a:t>.</a:t>
            </a: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7. 3. 3 2015. </a:t>
            </a:r>
            <a:r>
              <a:rPr lang="en-US" dirty="0" err="1">
                <a:cs typeface="Arial"/>
              </a:rPr>
              <a:t>aastal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ilmus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tema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esimene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luulekogu</a:t>
            </a:r>
            <a:r>
              <a:rPr lang="en-US" dirty="0">
                <a:cs typeface="Arial"/>
              </a:rPr>
              <a:t> ,,</a:t>
            </a:r>
            <a:r>
              <a:rPr lang="en-US" dirty="0" err="1">
                <a:cs typeface="Arial"/>
              </a:rPr>
              <a:t>Mesiniku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tütar</a:t>
            </a:r>
            <a:r>
              <a:rPr lang="en-US" dirty="0">
                <a:cs typeface="Arial"/>
              </a:rPr>
              <a:t>''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CFEF4FD-CA22-2DBC-89A5-AB12FBDE6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930" y="631689"/>
            <a:ext cx="7356868" cy="875884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r>
              <a:rPr lang="en-US" sz="4000" dirty="0">
                <a:cs typeface="Arial"/>
              </a:rPr>
              <a:t>7. 3 (20. 04. 1970)</a:t>
            </a:r>
          </a:p>
        </p:txBody>
      </p:sp>
    </p:spTree>
    <p:extLst>
      <p:ext uri="{BB962C8B-B14F-4D97-AF65-F5344CB8AC3E}">
        <p14:creationId xmlns:p14="http://schemas.microsoft.com/office/powerpoint/2010/main" val="3801859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ADCA47-4D37-B163-EF6B-691318E33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437E538F-89CF-2051-C227-E5385C4FD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778275B0-4104-09E8-7687-FB49C5200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E1F56CFF-5744-B972-0DAE-20CAC91D8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552BF6B-34E3-B94C-B800-D99CAC0BA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2A5C7FF-8315-9048-83B4-349EEAF44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B3A26D2-DB01-833A-5DDA-66528255C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AEA572-849D-1B34-7153-98E8B0FF6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B9771BE4-AA76-CCF0-1CA0-E08B6809A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A7FB4563-502D-A6CC-5004-C2CDDBF22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DB0BB7E-C5B9-A200-571D-EBD2D49BF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A9D63901-D0AB-25D4-56E3-187038F2D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530CA323-D3A2-B0B4-579A-2BE298578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4AF2AEF-5C51-DECC-1609-D7082359B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EC45674-5E44-D065-579E-10C6B7450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E83FA46C-61A6-B153-4BC5-6307DAB1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8978308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7200" dirty="0">
                <a:cs typeface="Arial"/>
              </a:rPr>
              <a:t>Anneli </a:t>
            </a:r>
            <a:r>
              <a:rPr lang="en-US" sz="7200" dirty="0" err="1">
                <a:cs typeface="Arial"/>
              </a:rPr>
              <a:t>Tõevere</a:t>
            </a:r>
            <a:r>
              <a:rPr lang="en-US" sz="7200" dirty="0">
                <a:cs typeface="Arial"/>
              </a:rPr>
              <a:t>-Kaur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F50646A-B89A-2253-73B4-AA6A31AA6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168" y="1079212"/>
            <a:ext cx="6437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r>
              <a:rPr lang="en-US" sz="7200" dirty="0">
                <a:cs typeface="Arial"/>
              </a:rPr>
              <a:t>Õige vastus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49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DD6A3-73E0-2AD3-AD21-90F7579A3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8A57A663-55AC-C2F7-16A6-92C487D02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D3E5B5F-0542-9598-272D-BC32CC045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211AD1E-DB36-465D-56C7-3874FB9C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5B0C73B-0863-F0A1-8697-80B96FBA3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632ADC3-39B7-952F-4904-2CBCE8415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B5E0C78-F914-508F-DF93-D06E87C3C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2059D17-B186-DDB8-5F4D-C48224DBA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B56E0233-CE26-D08E-3438-BCF6CA35D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D397C4F3-73F0-4C8E-033E-935631F2B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8BF7738-4118-C786-1769-1052A849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B9E7ACC4-F5C3-091D-D512-5F5FA90C7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0921A1C4-ED36-A193-5561-AA725E84B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1B4F3518-896C-F658-B9D2-A81D28A5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2C27B9B-022D-D9B3-E7B5-DB104EA4B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8BC77CC0-2EC4-A774-564D-DF984F78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263" y="2590984"/>
            <a:ext cx="9728212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cs typeface="Arial"/>
              </a:rPr>
              <a:t>7. 4. 1 Ta </a:t>
            </a:r>
            <a:r>
              <a:rPr lang="en-US" dirty="0" err="1">
                <a:cs typeface="Arial"/>
              </a:rPr>
              <a:t>suri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pärast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rasket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haigust</a:t>
            </a:r>
            <a:r>
              <a:rPr lang="en-US" dirty="0">
                <a:cs typeface="Arial"/>
              </a:rPr>
              <a:t> ja </a:t>
            </a:r>
            <a:r>
              <a:rPr lang="en-US" dirty="0" err="1">
                <a:cs typeface="Arial"/>
              </a:rPr>
              <a:t>maeti</a:t>
            </a:r>
            <a:r>
              <a:rPr lang="en-US" dirty="0">
                <a:cs typeface="Arial"/>
              </a:rPr>
              <a:t> Kadrina </a:t>
            </a:r>
            <a:r>
              <a:rPr lang="en-US" dirty="0" err="1">
                <a:cs typeface="Arial"/>
              </a:rPr>
              <a:t>kalmistule</a:t>
            </a:r>
            <a:r>
              <a:rPr lang="en-US" dirty="0">
                <a:cs typeface="Arial"/>
              </a:rPr>
              <a:t>.</a:t>
            </a: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7. 4. 2 </a:t>
            </a:r>
            <a:r>
              <a:rPr lang="en-US" dirty="0">
                <a:ea typeface="+mj-lt"/>
                <a:cs typeface="+mj-lt"/>
              </a:rPr>
              <a:t>Ta </a:t>
            </a:r>
            <a:r>
              <a:rPr lang="en-US" dirty="0" err="1">
                <a:ea typeface="+mj-lt"/>
                <a:cs typeface="+mj-lt"/>
              </a:rPr>
              <a:t>oli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suure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lugemusega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näitleja</a:t>
            </a:r>
            <a:r>
              <a:rPr lang="en-US" dirty="0">
                <a:ea typeface="+mj-lt"/>
                <a:cs typeface="+mj-lt"/>
              </a:rPr>
              <a:t> ja </a:t>
            </a:r>
            <a:r>
              <a:rPr lang="en-US" dirty="0" err="1">
                <a:ea typeface="+mj-lt"/>
                <a:cs typeface="+mj-lt"/>
              </a:rPr>
              <a:t>lavastaja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ning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innukas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kodu-uurija</a:t>
            </a:r>
            <a:r>
              <a:rPr lang="en-US" dirty="0">
                <a:ea typeface="+mj-lt"/>
                <a:cs typeface="+mj-lt"/>
              </a:rPr>
              <a:t>.</a:t>
            </a:r>
            <a:br>
              <a:rPr lang="en-US" dirty="0"/>
            </a:br>
            <a:br>
              <a:rPr lang="en-US" dirty="0"/>
            </a:br>
            <a:r>
              <a:rPr lang="en-US" dirty="0">
                <a:cs typeface="Arial"/>
              </a:rPr>
              <a:t>7. 4. 3 1912. </a:t>
            </a:r>
            <a:r>
              <a:rPr lang="en-US" dirty="0" err="1">
                <a:cs typeface="Arial"/>
              </a:rPr>
              <a:t>aastal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lõpetas</a:t>
            </a:r>
            <a:r>
              <a:rPr lang="en-US" dirty="0">
                <a:cs typeface="Arial"/>
              </a:rPr>
              <a:t> ta Tartu </a:t>
            </a:r>
            <a:r>
              <a:rPr lang="en-US" dirty="0" err="1">
                <a:cs typeface="Arial"/>
              </a:rPr>
              <a:t>Õpetajate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Seminari</a:t>
            </a:r>
            <a:r>
              <a:rPr lang="en-US" dirty="0">
                <a:cs typeface="Arial"/>
              </a:rPr>
              <a:t>.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EA7F9523-420C-8367-2B5F-FA8F4B426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930" y="631689"/>
            <a:ext cx="7356868" cy="875884"/>
          </a:xfrm>
        </p:spPr>
        <p:txBody>
          <a:bodyPr vert="horz" lIns="91440" tIns="0" rIns="91440" bIns="45720" rtlCol="0" anchor="b">
            <a:normAutofit fontScale="92500"/>
          </a:bodyPr>
          <a:lstStyle/>
          <a:p>
            <a:pPr algn="l"/>
            <a:r>
              <a:rPr lang="en-US" sz="4000" dirty="0">
                <a:cs typeface="Arial"/>
              </a:rPr>
              <a:t>7. 4 (13. 09. 1890 – 14. 03. 1935)</a:t>
            </a:r>
          </a:p>
        </p:txBody>
      </p:sp>
    </p:spTree>
    <p:extLst>
      <p:ext uri="{BB962C8B-B14F-4D97-AF65-F5344CB8AC3E}">
        <p14:creationId xmlns:p14="http://schemas.microsoft.com/office/powerpoint/2010/main" val="2925064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2E684C-2FD4-A9BC-34F3-1CFDD3BC3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104E9412-1C53-A334-E561-357907A57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1C2C72D-8121-A109-11A9-88DDBD8B2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0C01DFBA-D314-EB97-D176-5C2838A35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1E4208D-F772-980F-DA2A-D6E22149A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7A99191-6BFA-8777-FC7C-2AB4E0246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37E7771-3C3F-C6DF-78E8-90AC34A89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50E1E8F-B010-4AF8-28E0-6BB6FAE03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DF9EA81B-F82B-AB02-61E8-29A204C53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D46C9B18-2221-3963-149E-30BCA8BC4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15A1026-C129-0CB2-2800-1D12353BA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5FE5A0C2-4866-63A1-98A9-024E9D435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1FF1A162-27C9-921E-AAD2-33DCF63EA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A97E762-61BD-36DA-1153-58A96AB4F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5D6C0A1-85CA-5DFD-A764-2582EFFE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23D3507E-D19A-F70D-11D4-5BAFFEAF1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8978308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7200" dirty="0">
                <a:cs typeface="Arial"/>
              </a:rPr>
              <a:t>Paul </a:t>
            </a:r>
            <a:r>
              <a:rPr lang="en-US" sz="7200" dirty="0" err="1">
                <a:cs typeface="Arial"/>
              </a:rPr>
              <a:t>Pedisson</a:t>
            </a:r>
            <a:endParaRPr lang="et-EE" dirty="0" err="1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EDB5D4C-E38E-843D-65B5-4025C5C45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168" y="1079212"/>
            <a:ext cx="6437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r>
              <a:rPr lang="en-US" sz="7200" dirty="0">
                <a:cs typeface="Arial"/>
              </a:rPr>
              <a:t>Õige vastus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58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CF678A-9E08-01EF-E392-F638C84F1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98D91749-8821-E2D4-645B-CA57737B4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3FECD36-F892-5174-D746-B0F099A59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9BBEB93-4551-8E67-6152-A92D9E57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A795DB7-F76E-A045-C316-6AE29EF0E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B248BA2-9655-5BF2-4BB9-F0D5CAEAB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FB1D697-4009-6AF7-7E3D-FE3336525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B0D721B-84F3-FF0D-3544-9DE79968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6955C8A6-9FF3-CBE3-0DA9-DC81C3671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2E4DA5C0-C7FE-E4BC-6FBD-41C05495D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FD4DD86-EFFB-9CA8-D860-B841AC33F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A0B91D41-F420-34F5-913B-109D9F4E6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638D01BE-A84E-B756-2C88-1C289B448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365347C-A67E-D94B-85D2-2F5E6CCA1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6309F14-A3CD-9E17-59BF-7031549D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314F040D-6996-3942-B255-0351A6B3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263" y="1708032"/>
            <a:ext cx="9728212" cy="44914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dirty="0">
                <a:cs typeface="Arial"/>
              </a:rPr>
              <a:t>7. 5. 1 </a:t>
            </a:r>
            <a:r>
              <a:rPr lang="en-US" dirty="0" err="1">
                <a:cs typeface="Arial"/>
              </a:rPr>
              <a:t>Virumaa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Teataja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kirjutas</a:t>
            </a:r>
            <a:r>
              <a:rPr lang="en-US" dirty="0">
                <a:cs typeface="Arial"/>
              </a:rPr>
              <a:t> 2004. </a:t>
            </a:r>
            <a:r>
              <a:rPr lang="en-US" dirty="0" err="1">
                <a:cs typeface="Arial"/>
              </a:rPr>
              <a:t>aastal</a:t>
            </a:r>
            <a:r>
              <a:rPr lang="en-US" dirty="0">
                <a:cs typeface="Arial"/>
              </a:rPr>
              <a:t>: ,,</a:t>
            </a:r>
            <a:r>
              <a:rPr lang="en-US" i="1" dirty="0" err="1">
                <a:ea typeface="+mj-lt"/>
                <a:cs typeface="+mj-lt"/>
              </a:rPr>
              <a:t>Aastaid</a:t>
            </a:r>
            <a:r>
              <a:rPr lang="en-US" i="1" dirty="0">
                <a:ea typeface="+mj-lt"/>
                <a:cs typeface="+mj-lt"/>
              </a:rPr>
              <a:t> </a:t>
            </a:r>
            <a:r>
              <a:rPr lang="en-US" i="1" dirty="0" err="1">
                <a:ea typeface="+mj-lt"/>
                <a:cs typeface="+mj-lt"/>
              </a:rPr>
              <a:t>pealinnas</a:t>
            </a:r>
            <a:r>
              <a:rPr lang="en-US" i="1" dirty="0">
                <a:ea typeface="+mj-lt"/>
                <a:cs typeface="+mj-lt"/>
              </a:rPr>
              <a:t> </a:t>
            </a:r>
            <a:r>
              <a:rPr lang="en-US" i="1" dirty="0" err="1">
                <a:ea typeface="+mj-lt"/>
                <a:cs typeface="+mj-lt"/>
              </a:rPr>
              <a:t>elanud</a:t>
            </a:r>
            <a:r>
              <a:rPr lang="en-US" i="1" dirty="0">
                <a:ea typeface="+mj-lt"/>
                <a:cs typeface="+mj-lt"/>
              </a:rPr>
              <a:t> ja </a:t>
            </a:r>
            <a:r>
              <a:rPr lang="en-US" i="1" dirty="0" err="1">
                <a:ea typeface="+mj-lt"/>
                <a:cs typeface="+mj-lt"/>
              </a:rPr>
              <a:t>kunagises</a:t>
            </a:r>
            <a:r>
              <a:rPr lang="en-US" i="1" dirty="0">
                <a:ea typeface="+mj-lt"/>
                <a:cs typeface="+mj-lt"/>
              </a:rPr>
              <a:t> </a:t>
            </a:r>
            <a:r>
              <a:rPr lang="en-US" i="1" dirty="0" err="1">
                <a:ea typeface="+mj-lt"/>
                <a:cs typeface="+mj-lt"/>
              </a:rPr>
              <a:t>Estoplasti</a:t>
            </a:r>
            <a:r>
              <a:rPr lang="en-US" i="1" dirty="0">
                <a:ea typeface="+mj-lt"/>
                <a:cs typeface="+mj-lt"/>
              </a:rPr>
              <a:t> </a:t>
            </a:r>
            <a:r>
              <a:rPr lang="en-US" i="1" dirty="0" err="1">
                <a:ea typeface="+mj-lt"/>
                <a:cs typeface="+mj-lt"/>
              </a:rPr>
              <a:t>tehases</a:t>
            </a:r>
            <a:r>
              <a:rPr lang="en-US" i="1" dirty="0">
                <a:ea typeface="+mj-lt"/>
                <a:cs typeface="+mj-lt"/>
              </a:rPr>
              <a:t> </a:t>
            </a:r>
            <a:r>
              <a:rPr lang="en-US" i="1" dirty="0" err="1">
                <a:ea typeface="+mj-lt"/>
                <a:cs typeface="+mj-lt"/>
              </a:rPr>
              <a:t>tsehhijuhataja</a:t>
            </a:r>
            <a:r>
              <a:rPr lang="en-US" i="1" dirty="0">
                <a:ea typeface="+mj-lt"/>
                <a:cs typeface="+mj-lt"/>
              </a:rPr>
              <a:t> </a:t>
            </a:r>
            <a:r>
              <a:rPr lang="en-US" i="1" dirty="0" err="1">
                <a:ea typeface="+mj-lt"/>
                <a:cs typeface="+mj-lt"/>
              </a:rPr>
              <a:t>ametit</a:t>
            </a:r>
            <a:r>
              <a:rPr lang="en-US" i="1" dirty="0">
                <a:ea typeface="+mj-lt"/>
                <a:cs typeface="+mj-lt"/>
              </a:rPr>
              <a:t> </a:t>
            </a:r>
            <a:r>
              <a:rPr lang="en-US" i="1" dirty="0" err="1">
                <a:ea typeface="+mj-lt"/>
                <a:cs typeface="+mj-lt"/>
              </a:rPr>
              <a:t>pidanud</a:t>
            </a:r>
            <a:r>
              <a:rPr lang="en-US" i="1" dirty="0">
                <a:ea typeface="+mj-lt"/>
                <a:cs typeface="+mj-lt"/>
              </a:rPr>
              <a:t> ... </a:t>
            </a:r>
            <a:r>
              <a:rPr lang="en-US" i="1" dirty="0" err="1">
                <a:ea typeface="+mj-lt"/>
                <a:cs typeface="+mj-lt"/>
              </a:rPr>
              <a:t>isamaja</a:t>
            </a:r>
            <a:r>
              <a:rPr lang="en-US" i="1" dirty="0">
                <a:ea typeface="+mj-lt"/>
                <a:cs typeface="+mj-lt"/>
              </a:rPr>
              <a:t> </a:t>
            </a:r>
            <a:r>
              <a:rPr lang="en-US" i="1" dirty="0" err="1">
                <a:ea typeface="+mj-lt"/>
                <a:cs typeface="+mj-lt"/>
              </a:rPr>
              <a:t>asub</a:t>
            </a:r>
            <a:r>
              <a:rPr lang="en-US" i="1" dirty="0">
                <a:ea typeface="+mj-lt"/>
                <a:cs typeface="+mj-lt"/>
              </a:rPr>
              <a:t> Kadrina - </a:t>
            </a:r>
            <a:r>
              <a:rPr lang="en-US" i="1" dirty="0" err="1">
                <a:ea typeface="+mj-lt"/>
                <a:cs typeface="+mj-lt"/>
              </a:rPr>
              <a:t>Viitna</a:t>
            </a:r>
            <a:r>
              <a:rPr lang="en-US" i="1" dirty="0">
                <a:ea typeface="+mj-lt"/>
                <a:cs typeface="+mj-lt"/>
              </a:rPr>
              <a:t> tee </a:t>
            </a:r>
            <a:r>
              <a:rPr lang="en-US" i="1" dirty="0" err="1">
                <a:ea typeface="+mj-lt"/>
                <a:cs typeface="+mj-lt"/>
              </a:rPr>
              <a:t>veeres</a:t>
            </a:r>
            <a:r>
              <a:rPr lang="en-US" i="1" dirty="0">
                <a:ea typeface="+mj-lt"/>
                <a:cs typeface="+mj-lt"/>
              </a:rPr>
              <a:t> </a:t>
            </a:r>
            <a:r>
              <a:rPr lang="en-US" i="1" dirty="0" err="1">
                <a:ea typeface="+mj-lt"/>
                <a:cs typeface="+mj-lt"/>
              </a:rPr>
              <a:t>metsa</a:t>
            </a:r>
            <a:r>
              <a:rPr lang="en-US" i="1" dirty="0">
                <a:ea typeface="+mj-lt"/>
                <a:cs typeface="+mj-lt"/>
              </a:rPr>
              <a:t> sees ja </a:t>
            </a:r>
            <a:r>
              <a:rPr lang="en-US" i="1" dirty="0" err="1">
                <a:ea typeface="+mj-lt"/>
                <a:cs typeface="+mj-lt"/>
              </a:rPr>
              <a:t>kannab</a:t>
            </a:r>
            <a:r>
              <a:rPr lang="en-US" i="1" dirty="0">
                <a:ea typeface="+mj-lt"/>
                <a:cs typeface="+mj-lt"/>
              </a:rPr>
              <a:t> </a:t>
            </a:r>
            <a:r>
              <a:rPr lang="en-US" i="1" dirty="0" err="1">
                <a:ea typeface="+mj-lt"/>
                <a:cs typeface="+mj-lt"/>
              </a:rPr>
              <a:t>kirjade</a:t>
            </a:r>
            <a:r>
              <a:rPr lang="en-US" i="1" dirty="0">
                <a:ea typeface="+mj-lt"/>
                <a:cs typeface="+mj-lt"/>
              </a:rPr>
              <a:t> </a:t>
            </a:r>
            <a:r>
              <a:rPr lang="en-US" i="1" dirty="0" err="1">
                <a:ea typeface="+mj-lt"/>
                <a:cs typeface="+mj-lt"/>
              </a:rPr>
              <a:t>järgi</a:t>
            </a:r>
            <a:r>
              <a:rPr lang="en-US" i="1" dirty="0">
                <a:ea typeface="+mj-lt"/>
                <a:cs typeface="+mj-lt"/>
              </a:rPr>
              <a:t> </a:t>
            </a:r>
            <a:r>
              <a:rPr lang="en-US" i="1" dirty="0" err="1">
                <a:ea typeface="+mj-lt"/>
                <a:cs typeface="+mj-lt"/>
              </a:rPr>
              <a:t>nime</a:t>
            </a:r>
            <a:r>
              <a:rPr lang="en-US" i="1" dirty="0">
                <a:ea typeface="+mj-lt"/>
                <a:cs typeface="+mj-lt"/>
              </a:rPr>
              <a:t> </a:t>
            </a:r>
            <a:r>
              <a:rPr lang="en-US" i="1" dirty="0" err="1">
                <a:ea typeface="+mj-lt"/>
                <a:cs typeface="+mj-lt"/>
              </a:rPr>
              <a:t>Joosepi</a:t>
            </a:r>
            <a:r>
              <a:rPr lang="en-US" i="1" dirty="0">
                <a:ea typeface="+mj-lt"/>
                <a:cs typeface="+mj-lt"/>
              </a:rPr>
              <a:t> 15</a:t>
            </a:r>
            <a:r>
              <a:rPr lang="en-US" dirty="0">
                <a:ea typeface="+mj-lt"/>
                <a:cs typeface="+mj-lt"/>
              </a:rPr>
              <a:t>.''</a:t>
            </a:r>
            <a:br>
              <a:rPr lang="en-US" dirty="0">
                <a:ea typeface="+mj-lt"/>
                <a:cs typeface="+mj-lt"/>
              </a:rPr>
            </a:br>
            <a:br>
              <a:rPr lang="en-US" dirty="0">
                <a:ea typeface="+mj-lt"/>
                <a:cs typeface="+mj-lt"/>
              </a:rPr>
            </a:br>
            <a:r>
              <a:rPr lang="en-US" dirty="0">
                <a:cs typeface="Arial"/>
              </a:rPr>
              <a:t>7. 5. 2 Alates 2022. </a:t>
            </a:r>
            <a:r>
              <a:rPr lang="en-US" dirty="0" err="1">
                <a:cs typeface="Arial"/>
              </a:rPr>
              <a:t>aastast</a:t>
            </a:r>
            <a:r>
              <a:rPr lang="en-US" dirty="0">
                <a:cs typeface="Arial"/>
              </a:rPr>
              <a:t> on </a:t>
            </a:r>
            <a:r>
              <a:rPr lang="en-US" dirty="0" err="1">
                <a:cs typeface="Arial"/>
              </a:rPr>
              <a:t>tema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lapselaps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Keskkonnaameti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peadirektor</a:t>
            </a:r>
            <a:r>
              <a:rPr lang="en-US" dirty="0">
                <a:cs typeface="Arial"/>
              </a:rPr>
              <a:t>.</a:t>
            </a: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7. 5. 3 Koos </a:t>
            </a:r>
            <a:r>
              <a:rPr lang="en-US" dirty="0" err="1">
                <a:cs typeface="Arial"/>
              </a:rPr>
              <a:t>lapselapsega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käis</a:t>
            </a:r>
            <a:r>
              <a:rPr lang="en-US" dirty="0">
                <a:cs typeface="Arial"/>
              </a:rPr>
              <a:t> ta 2012. </a:t>
            </a:r>
            <a:r>
              <a:rPr lang="en-US" dirty="0" err="1">
                <a:cs typeface="Arial"/>
              </a:rPr>
              <a:t>aastal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presidendi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vastuvõtul</a:t>
            </a:r>
            <a:r>
              <a:rPr lang="en-US" dirty="0">
                <a:cs typeface="Arial"/>
              </a:rPr>
              <a:t>.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53EA2FF3-54C5-8029-6592-C3FA18D9A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930" y="631689"/>
            <a:ext cx="7356868" cy="875884"/>
          </a:xfrm>
        </p:spPr>
        <p:txBody>
          <a:bodyPr vert="horz" lIns="91440" tIns="0" rIns="91440" bIns="45720" rtlCol="0" anchor="b">
            <a:normAutofit fontScale="92500"/>
          </a:bodyPr>
          <a:lstStyle/>
          <a:p>
            <a:pPr algn="l"/>
            <a:r>
              <a:rPr lang="en-US" sz="4000" dirty="0">
                <a:cs typeface="Arial"/>
              </a:rPr>
              <a:t>7. 5 (30. 11. 1925 – 14. 06. 2020)</a:t>
            </a:r>
          </a:p>
        </p:txBody>
      </p:sp>
    </p:spTree>
    <p:extLst>
      <p:ext uri="{BB962C8B-B14F-4D97-AF65-F5344CB8AC3E}">
        <p14:creationId xmlns:p14="http://schemas.microsoft.com/office/powerpoint/2010/main" val="854516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C02370-EC66-89AD-931F-210068FFE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6069D121-5080-DDF7-3C4D-CC75E5A3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94170D7-3E77-A5AD-8D12-C29118070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1FA08424-ECDA-CC63-3428-6B2DCE6EF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5448C06-5EBF-822B-1F9A-5049F59F0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F31459F-CAF5-6077-13AC-2AE5BB682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C3652F0-C7A0-4587-2428-A3265A22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45B0860-E371-AA02-CA88-DFB76B38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30D30880-9EF1-21C5-4C7F-992FC5A89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4B5CFC20-2986-83C8-AD55-953212A01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2B49A89-D90C-0A94-2B79-728FF6467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663CA1E2-5A80-2262-7895-6727E2B62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CB755506-4009-2E99-D5E7-B06915171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02A6916-95FC-38E3-F2E6-3AD1B997D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A42A128-C3CF-0F86-755E-ADE9A35B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6FA354DB-32FC-CCB0-AD0E-CF1AC42F1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8978308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7200" dirty="0">
                <a:cs typeface="Arial"/>
              </a:rPr>
              <a:t>Elmar </a:t>
            </a:r>
            <a:r>
              <a:rPr lang="en-US" sz="7200" dirty="0" err="1">
                <a:cs typeface="Arial"/>
              </a:rPr>
              <a:t>Vakra</a:t>
            </a:r>
            <a:endParaRPr lang="en-US" dirty="0" err="1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BFF0573-88B9-0A01-952E-9FB8DC72C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168" y="1079212"/>
            <a:ext cx="6437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r>
              <a:rPr lang="en-US" sz="7200" dirty="0">
                <a:cs typeface="Arial"/>
              </a:rPr>
              <a:t>Õige vastus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16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788D2-035A-008F-B5FA-460473506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8EF20E-27B7-390E-C96A-289D52FD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8FDBD-1143-C095-26A4-01F32A499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A1A3A8-2EEF-A9A1-5D3A-C9912DD8B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2119FBB-F59D-8D2D-3268-B3689B33E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5129A-B815-39D1-F016-F45D7B689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727466A-F933-CA6F-4AA8-069A8015D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7223186-9DC2-6D2E-5D71-AD6C1D6DD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4BD7A5-2489-C572-47A8-66097930C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23EF82A-34BA-96CA-9C9F-BA7608F5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1CA2B306-4C71-B803-D288-A719A996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>
                <a:cs typeface="Arial"/>
              </a:rPr>
              <a:t>Poliitika ja meedia</a:t>
            </a:r>
            <a:endParaRPr lang="et-EE" sz="48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088EAD5-B434-34A5-2ADE-AF301DDA2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2108144"/>
            <a:ext cx="10539695" cy="454691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t-EE" sz="2400" dirty="0">
                <a:cs typeface="Arial"/>
              </a:rPr>
              <a:t>1.5 Kes on Kadrina valla </a:t>
            </a:r>
            <a:r>
              <a:rPr lang="et-EE" sz="2400" err="1">
                <a:cs typeface="Arial"/>
              </a:rPr>
              <a:t>noortevolikogu</a:t>
            </a:r>
            <a:r>
              <a:rPr lang="et-EE" sz="2400" dirty="0">
                <a:cs typeface="Arial"/>
              </a:rPr>
              <a:t> esimees?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1.6 2017. aastal toimusid kohalikud valimised. Valimisliitudest kandideeris Terve Vald, Puhas Kadrina ja Koduvald. Kes oli erakondadest esindatud?</a:t>
            </a:r>
          </a:p>
          <a:p>
            <a:pPr marL="0" indent="0">
              <a:buNone/>
            </a:pPr>
            <a:r>
              <a:rPr lang="et-EE" sz="2400" dirty="0">
                <a:cs typeface="Arial"/>
              </a:rPr>
              <a:t>1.7 Ta lõpetas 2004. aastal Kadrina Keskkooli, klassijuhatajaks Liivi </a:t>
            </a:r>
            <a:r>
              <a:rPr lang="et-EE" sz="2400" dirty="0" err="1">
                <a:cs typeface="Arial"/>
              </a:rPr>
              <a:t>Heinla</a:t>
            </a:r>
            <a:r>
              <a:rPr lang="et-EE" sz="2400" dirty="0">
                <a:cs typeface="Arial"/>
              </a:rPr>
              <a:t>. Keskkooli tuli ta õppima Aasperest. 2007. aastast on ta töötanud Brüsselis. Alates 2015. aastast </a:t>
            </a:r>
            <a:r>
              <a:rPr lang="et-EE" sz="2400" dirty="0">
                <a:ea typeface="+mn-lt"/>
                <a:cs typeface="+mn-lt"/>
              </a:rPr>
              <a:t>töötab ta Euroopa Parlamendi presidentuuri peadirektoraadi õigusaktide direktoraadi õigusloome kvaliteedi üksuse E- välisasjad, eesti keele osakonna dokumentide haldurina. Kes?</a:t>
            </a:r>
            <a:endParaRPr lang="et-E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4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FC2396-B87C-F55D-D108-C319DDD9A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62649E-533E-C006-086D-0CDD7E400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814385-1C2F-B351-089C-EABCD4E48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A93B0D-BCA2-CA34-AE7F-99017380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35D176-815D-9EE7-969A-7BAD3DCE5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BEADD9-E244-BB21-48C4-ED0684E22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53B5F5-0D62-320F-1EEF-AC7735BF4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ACA00B-9075-6559-147D-43553E55B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52C6162-B71B-2963-7B63-039BE73B1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0746DB-F206-9C4F-1744-1A102D7F5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15924E4-668C-1165-EC11-B54A769B1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6D5D833-C07A-E7D8-8987-B593DA76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5E2A332-BE78-C589-C28A-551444938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44B9A62-2015-4E59-BDB1-63BE99DFD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167C89-0A9F-A209-EB49-9255D56CF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82ADD234-E3F3-9504-E888-53E14BEC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9256499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 dirty="0" err="1"/>
              <a:t>Kultuur</a:t>
            </a:r>
            <a:r>
              <a:rPr lang="en-US" sz="8000" dirty="0"/>
              <a:t> ja sport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3FB5B1D3-7345-1E00-B173-3AA5BDEED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168" y="1079212"/>
            <a:ext cx="6437630" cy="133550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l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8724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05E6C5-3E29-3B61-6D2C-DF8C55274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3D80DD1-8756-D78D-99F0-889CC0823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9A5658-7EFF-9BF6-32C2-D1BE80AAE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04ABB8-6124-B9A1-8849-96841C548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6955D3B-4F3A-0428-C602-E2B6B7FC7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3C99A0-DD11-EB79-AC89-63225FAC6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E3FBC03-6EAF-FB7B-5CEA-9F521969A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5CF91EB-4C4A-6CF4-D57D-5BB0D3F1B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B0DD99-E4CA-40A1-39D4-F73601124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1A8977-3FDD-CB8A-3D96-AB44C7DBB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91F6328C-A2EA-AD89-8EF3-341755FA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>
                <a:cs typeface="Arial"/>
              </a:rPr>
              <a:t>Kultuur ja sport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4C71F2E-EDD8-304F-305A-8728391F5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1715939"/>
            <a:ext cx="9878548" cy="4939122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t-EE" sz="2800" dirty="0">
                <a:cs typeface="Arial"/>
              </a:rPr>
              <a:t>2.1 </a:t>
            </a:r>
            <a:r>
              <a:rPr lang="et-EE" sz="2800" dirty="0">
                <a:ea typeface="+mn-lt"/>
                <a:cs typeface="+mn-lt"/>
              </a:rPr>
              <a:t>NSV Liidu meistrivõistlused suusatamises toimusid 1965. aastal Otepääl. Mitmenda koha sai Erika </a:t>
            </a:r>
            <a:r>
              <a:rPr lang="et-EE" sz="2800" err="1">
                <a:ea typeface="+mn-lt"/>
                <a:cs typeface="+mn-lt"/>
              </a:rPr>
              <a:t>Roger</a:t>
            </a:r>
            <a:r>
              <a:rPr lang="et-EE" sz="2800" dirty="0">
                <a:ea typeface="+mn-lt"/>
                <a:cs typeface="+mn-lt"/>
              </a:rPr>
              <a:t> (</a:t>
            </a:r>
            <a:r>
              <a:rPr lang="et-EE" sz="2800" err="1">
                <a:ea typeface="+mn-lt"/>
                <a:cs typeface="+mn-lt"/>
              </a:rPr>
              <a:t>Valdson</a:t>
            </a:r>
            <a:r>
              <a:rPr lang="et-EE" sz="2800" dirty="0">
                <a:ea typeface="+mn-lt"/>
                <a:cs typeface="+mn-lt"/>
              </a:rPr>
              <a:t>) juunioride klassis?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2. 2 Esimesel aprillil 2025 lahkus meie hulgast muusikapedagoog Ave </a:t>
            </a:r>
            <a:r>
              <a:rPr lang="et-EE" sz="2800" err="1">
                <a:cs typeface="Arial"/>
              </a:rPr>
              <a:t>Kumpas</a:t>
            </a:r>
            <a:r>
              <a:rPr lang="et-EE" sz="2800" dirty="0">
                <a:cs typeface="Arial"/>
              </a:rPr>
              <a:t>. Kes oli tema onu (1911 – 1963)?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2. 3 </a:t>
            </a:r>
            <a:r>
              <a:rPr lang="et-EE" sz="2800" dirty="0">
                <a:ea typeface="+mn-lt"/>
                <a:cs typeface="+mn-lt"/>
              </a:rPr>
              <a:t>Möödunud kuul Hispaanias </a:t>
            </a:r>
            <a:r>
              <a:rPr lang="et-EE" sz="2800" err="1">
                <a:ea typeface="+mn-lt"/>
                <a:cs typeface="+mn-lt"/>
              </a:rPr>
              <a:t>Candeledas</a:t>
            </a:r>
            <a:r>
              <a:rPr lang="et-EE" sz="2800" dirty="0">
                <a:ea typeface="+mn-lt"/>
                <a:cs typeface="+mn-lt"/>
              </a:rPr>
              <a:t> peetud rahvusvahelisel esimese kategooria olümpiakrossil sõitis Kadrinast pärit rattur eliitnaiste konkurentsis kolmandale kohale. Kes?</a:t>
            </a:r>
          </a:p>
          <a:p>
            <a:pPr marL="0" indent="0">
              <a:buNone/>
            </a:pPr>
            <a:r>
              <a:rPr lang="et-EE" sz="2800" dirty="0">
                <a:cs typeface="Arial"/>
              </a:rPr>
              <a:t>2.4 </a:t>
            </a:r>
            <a:r>
              <a:rPr lang="et-EE" sz="2800" dirty="0">
                <a:ea typeface="+mn-lt"/>
                <a:cs typeface="+mn-lt"/>
              </a:rPr>
              <a:t>Septembris 2024 ilmus Tauno Vahteri romaan ,,Elevandi üksindus''. Romaanis on suurem fookus ka ühel Kadrinaga seotud persoonil. Kellel?</a:t>
            </a:r>
            <a:endParaRPr lang="et-EE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2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84AEA8-E4E7-A55A-E5DC-C77131C47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18AFF9-3AAA-3A1D-D71E-81D383E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82C9BF-640B-B4BC-7169-A40568704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4B6DA6-68F3-8C02-4BDD-3BBD5A0F3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BEAD23-3FD3-E41A-FD68-8A529F2F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7839B7-2EC3-5F5D-58B1-364D0C65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384A055-45CE-2DBA-DB7A-03632DCE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9351D11-9FE5-7AA8-AF5F-EF21CA8F7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4DE75C-229C-FE24-08F9-3A23433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E336E4-6B08-2571-33CF-9060E9574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BF918D7D-4416-B653-607C-372D94E6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t-EE" sz="4800" dirty="0">
                <a:cs typeface="Arial"/>
              </a:rPr>
              <a:t>Kultuur ja sport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00B40E7-A34B-37D8-669E-2FA19E319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169" y="2108144"/>
            <a:ext cx="9878548" cy="3941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t-EE" sz="2400" dirty="0">
                <a:cs typeface="Arial" panose="020B0604020202020204"/>
              </a:rPr>
              <a:t>2. 5 Kes on tänavusel </a:t>
            </a:r>
            <a:r>
              <a:rPr lang="et-EE" sz="2400" dirty="0" err="1">
                <a:cs typeface="Arial" panose="020B0604020202020204"/>
              </a:rPr>
              <a:t>CADrinal</a:t>
            </a:r>
            <a:r>
              <a:rPr lang="et-EE" sz="2400" dirty="0">
                <a:cs typeface="Arial" panose="020B0604020202020204"/>
              </a:rPr>
              <a:t> üks õhtujuhtidest, kelle vanaisa sai 1997. aastal Väike-Maarja valla aukodanikuks?</a:t>
            </a:r>
          </a:p>
          <a:p>
            <a:pPr marL="0" indent="0">
              <a:buNone/>
            </a:pPr>
            <a:r>
              <a:rPr lang="et-EE" sz="2400" dirty="0">
                <a:cs typeface="Arial" panose="020B0604020202020204"/>
              </a:rPr>
              <a:t>2. 6 Kes oli Kadrina Rahvamaja juhataja </a:t>
            </a:r>
            <a:r>
              <a:rPr lang="et-EE" sz="2400" dirty="0">
                <a:ea typeface="+mn-lt"/>
                <a:cs typeface="+mn-lt"/>
              </a:rPr>
              <a:t>2012–2019?</a:t>
            </a:r>
          </a:p>
          <a:p>
            <a:pPr marL="0" indent="0">
              <a:buNone/>
            </a:pPr>
            <a:r>
              <a:rPr lang="et-EE" sz="2400" dirty="0">
                <a:cs typeface="Arial" panose="020B0604020202020204"/>
              </a:rPr>
              <a:t>2. 7 </a:t>
            </a:r>
            <a:r>
              <a:rPr lang="et-EE" sz="2400" dirty="0">
                <a:ea typeface="+mn-lt"/>
                <a:cs typeface="+mn-lt"/>
              </a:rPr>
              <a:t>11. juunil 1933 toimus Kadrinas Hariduse Seltsi Laulupäev. Kohal oli ka hilisem peaminister, kes pidas üritusel kõne. Kes?</a:t>
            </a:r>
            <a:endParaRPr lang="et-EE" sz="2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55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185A8B-123D-25A7-888D-B1D994117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441B7737-E3D8-47F4-8B54-7529C7A83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B8A17B2-9670-43B8-BE40-4682F8D29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25000"/>
                  <a:alpha val="10000"/>
                </a:schemeClr>
              </a:gs>
              <a:gs pos="0">
                <a:schemeClr val="bg2">
                  <a:lumMod val="75000"/>
                  <a:lumOff val="25000"/>
                  <a:alpha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2A60B230-846B-4625-A8CA-D35FEBA73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AC1E939A-6A69-42AE-8471-3AD3A74A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11236326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070D9D1C-DD0C-91FB-0D3D-7F26DB57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771" y="2706789"/>
            <a:ext cx="8107721" cy="23033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/>
              <a:t>Õiged</a:t>
            </a:r>
            <a:r>
              <a:rPr lang="en-US" sz="8000" dirty="0"/>
              <a:t> </a:t>
            </a:r>
            <a:r>
              <a:rPr lang="en-US" sz="8000"/>
              <a:t>vastused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F03026D-4625-CC15-4C9E-815DE9A32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4478" y="2271633"/>
            <a:ext cx="3091564" cy="3875778"/>
          </a:xfrm>
        </p:spPr>
        <p:txBody>
          <a:bodyPr vert="horz" lIns="91440" tIns="0" rIns="91440" bIns="45720" rtlCol="0" anchor="b">
            <a:normAutofit/>
          </a:bodyPr>
          <a:lstStyle/>
          <a:p>
            <a:endParaRPr lang="en-US" sz="200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8381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Laiekraan</PresentationFormat>
  <Paragraphs>0</Paragraphs>
  <Slides>45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45</vt:i4>
      </vt:variant>
    </vt:vector>
  </HeadingPairs>
  <TitlesOfParts>
    <vt:vector size="46" baseType="lpstr">
      <vt:lpstr>Madison</vt:lpstr>
      <vt:lpstr>PowerPointi esitlus</vt:lpstr>
      <vt:lpstr>PowerPointi esitlus</vt:lpstr>
      <vt:lpstr>Poliitika ja meedia</vt:lpstr>
      <vt:lpstr>Poliitika ja meedia</vt:lpstr>
      <vt:lpstr>Poliitika ja meedia</vt:lpstr>
      <vt:lpstr>Kultuur ja sport</vt:lpstr>
      <vt:lpstr>Kultuur ja sport</vt:lpstr>
      <vt:lpstr>Kultuur ja sport</vt:lpstr>
      <vt:lpstr>Õiged vastused</vt:lpstr>
      <vt:lpstr>Poliitika ja meedia</vt:lpstr>
      <vt:lpstr>Kultuur ja sport</vt:lpstr>
      <vt:lpstr>Haridus ja ajalugu</vt:lpstr>
      <vt:lpstr>Haridus ja ajalugu</vt:lpstr>
      <vt:lpstr>Haridus ja ajalugu</vt:lpstr>
      <vt:lpstr>Kodukant</vt:lpstr>
      <vt:lpstr>Kodukant</vt:lpstr>
      <vt:lpstr>Kodukant</vt:lpstr>
      <vt:lpstr>Õiged vastused</vt:lpstr>
      <vt:lpstr>Haridus ja ajalugu</vt:lpstr>
      <vt:lpstr>Kodukant</vt:lpstr>
      <vt:lpstr>Varia</vt:lpstr>
      <vt:lpstr>Varia</vt:lpstr>
      <vt:lpstr>Varia</vt:lpstr>
      <vt:lpstr>Pildi- ja videoküsimus</vt:lpstr>
      <vt:lpstr>6.1 Kes on see mees?</vt:lpstr>
      <vt:lpstr>6.2 Kus on see foto tehtud? (1956)</vt:lpstr>
      <vt:lpstr>6.3 Kus on see foto tehtud? </vt:lpstr>
      <vt:lpstr>6.4 Kes on pildil? </vt:lpstr>
      <vt:lpstr>6.5 Kes on pildil? </vt:lpstr>
      <vt:lpstr>6.6 Kes on pildil? </vt:lpstr>
      <vt:lpstr>6. 7 Kes on selle luuletuse autor?</vt:lpstr>
      <vt:lpstr>Õiged vastused</vt:lpstr>
      <vt:lpstr>Varia</vt:lpstr>
      <vt:lpstr>Pildi- ja videoküsimus</vt:lpstr>
      <vt:lpstr>Eri (Juubilarid 2025)</vt:lpstr>
      <vt:lpstr>7.1 (28. 05. 1890 – 30. 07. 1961)</vt:lpstr>
      <vt:lpstr>Klaus Scheel</vt:lpstr>
      <vt:lpstr>7. 2. 1 Sarnaselt oma vanemale vennale töötas ka tema Tbilisis.  7. 2. 2 Tema isa oli Põltsamaa kihelkonnakooli juhataja ajal, kui seal töötasid näiteks Karl August Hermann ja Eduard Bornhöhe.  7. 2. 3 Tema noorema venna abikaasa Charlotte Sabine Scheel oli Klaus Scheeli tädi.</vt:lpstr>
      <vt:lpstr>Gustav Johannes Beermann</vt:lpstr>
      <vt:lpstr>7. 3. 1 Ta on lõpetanud Kadrina Keskkooli ning tema klassijuhataja oli Rein Inno.  7. 3. 2 Ta võttis osa Eurolaulust 1994. a ning 1999. aastal.  7. 3. 3 2015. aastal ilmus tema esimene luulekogu ,,Mesiniku tütar''</vt:lpstr>
      <vt:lpstr>Anneli Tõevere-Kaur</vt:lpstr>
      <vt:lpstr>7. 4. 1 Ta suri pärast rasket haigust ja maeti Kadrina kalmistule.  7. 4. 2 Ta oli suure lugemusega näitleja ja lavastaja ning innukas kodu-uurija.  7. 4. 3 1912. aastal lõpetas ta Tartu Õpetajate Seminari.</vt:lpstr>
      <vt:lpstr>Paul Pedisson</vt:lpstr>
      <vt:lpstr>7. 5. 1 Virumaa Teataja kirjutas 2004. aastal: ,,Aastaid pealinnas elanud ja kunagises Estoplasti tehases tsehhijuhataja ametit pidanud ... isamaja asub Kadrina - Viitna tee veeres metsa sees ja kannab kirjade järgi nime Joosepi 15.''  7. 5. 2 Alates 2022. aastast on tema lapselaps Keskkonnaameti peadirektor.  7. 5. 3 Koos lapselapsega käis ta 2012. aastal presidendi vastuvõtul.</vt:lpstr>
      <vt:lpstr>Elmar Vakra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649</cp:revision>
  <dcterms:created xsi:type="dcterms:W3CDTF">2025-04-18T00:08:23Z</dcterms:created>
  <dcterms:modified xsi:type="dcterms:W3CDTF">2025-04-19T15:14:02Z</dcterms:modified>
</cp:coreProperties>
</file>