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7" r:id="rId2"/>
    <p:sldId id="271" r:id="rId3"/>
    <p:sldId id="259" r:id="rId4"/>
    <p:sldId id="260" r:id="rId5"/>
    <p:sldId id="261" r:id="rId6"/>
    <p:sldId id="262" r:id="rId7"/>
    <p:sldId id="263" r:id="rId8"/>
    <p:sldId id="264" r:id="rId9"/>
    <p:sldId id="265" r:id="rId10"/>
    <p:sldId id="266" r:id="rId11"/>
    <p:sldId id="267" r:id="rId12"/>
    <p:sldId id="268" r:id="rId13"/>
    <p:sldId id="269" r:id="rId14"/>
    <p:sldId id="272" r:id="rId15"/>
  </p:sldIdLst>
  <p:sldSz cx="9144000" cy="6858000" type="screen4x3"/>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308" y="-23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9E910999-876F-42F6-B9FF-2157E9F5F048}" type="datetimeFigureOut">
              <a:rPr lang="et-EE" smtClean="0"/>
              <a:t>13.03.2016</a:t>
            </a:fld>
            <a:endParaRPr lang="et-EE"/>
          </a:p>
        </p:txBody>
      </p:sp>
      <p:sp>
        <p:nvSpPr>
          <p:cNvPr id="17" name="Footer Placeholder 16"/>
          <p:cNvSpPr>
            <a:spLocks noGrp="1"/>
          </p:cNvSpPr>
          <p:nvPr>
            <p:ph type="ftr" sz="quarter" idx="11"/>
          </p:nvPr>
        </p:nvSpPr>
        <p:spPr/>
        <p:txBody>
          <a:bodyPr/>
          <a:lstStyle/>
          <a:p>
            <a:endParaRPr lang="et-EE"/>
          </a:p>
        </p:txBody>
      </p:sp>
      <p:sp>
        <p:nvSpPr>
          <p:cNvPr id="29" name="Slide Number Placeholder 28"/>
          <p:cNvSpPr>
            <a:spLocks noGrp="1"/>
          </p:cNvSpPr>
          <p:nvPr>
            <p:ph type="sldNum" sz="quarter" idx="12"/>
          </p:nvPr>
        </p:nvSpPr>
        <p:spPr/>
        <p:txBody>
          <a:bodyPr/>
          <a:lstStyle/>
          <a:p>
            <a:fld id="{77219BC2-796C-4F51-AAB6-252EC6DD0664}" type="slidenum">
              <a:rPr lang="et-EE" smtClean="0"/>
              <a:t>‹#›</a:t>
            </a:fld>
            <a:endParaRPr lang="et-EE"/>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E910999-876F-42F6-B9FF-2157E9F5F048}" type="datetimeFigureOut">
              <a:rPr lang="et-EE" smtClean="0"/>
              <a:t>13.03.2016</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77219BC2-796C-4F51-AAB6-252EC6DD0664}" type="slidenum">
              <a:rPr lang="et-EE" smtClean="0"/>
              <a:t>‹#›</a:t>
            </a:fld>
            <a:endParaRPr lang="et-E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E910999-876F-42F6-B9FF-2157E9F5F048}" type="datetimeFigureOut">
              <a:rPr lang="et-EE" smtClean="0"/>
              <a:t>13.03.2016</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77219BC2-796C-4F51-AAB6-252EC6DD0664}" type="slidenum">
              <a:rPr lang="et-EE" smtClean="0"/>
              <a:t>‹#›</a:t>
            </a:fld>
            <a:endParaRPr lang="et-E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E910999-876F-42F6-B9FF-2157E9F5F048}" type="datetimeFigureOut">
              <a:rPr lang="et-EE" smtClean="0"/>
              <a:t>13.03.2016</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77219BC2-796C-4F51-AAB6-252EC6DD0664}" type="slidenum">
              <a:rPr lang="et-EE" smtClean="0"/>
              <a:t>‹#›</a:t>
            </a:fld>
            <a:endParaRPr lang="et-E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E910999-876F-42F6-B9FF-2157E9F5F048}" type="datetimeFigureOut">
              <a:rPr lang="et-EE" smtClean="0"/>
              <a:t>13.03.2016</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a:xfrm>
            <a:off x="7924800" y="6416675"/>
            <a:ext cx="762000" cy="365125"/>
          </a:xfrm>
        </p:spPr>
        <p:txBody>
          <a:bodyPr/>
          <a:lstStyle/>
          <a:p>
            <a:fld id="{77219BC2-796C-4F51-AAB6-252EC6DD0664}" type="slidenum">
              <a:rPr lang="et-EE" smtClean="0"/>
              <a:t>‹#›</a:t>
            </a:fld>
            <a:endParaRPr lang="et-E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E910999-876F-42F6-B9FF-2157E9F5F048}" type="datetimeFigureOut">
              <a:rPr lang="et-EE" smtClean="0"/>
              <a:t>13.03.2016</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77219BC2-796C-4F51-AAB6-252EC6DD0664}" type="slidenum">
              <a:rPr lang="et-EE" smtClean="0"/>
              <a:t>‹#›</a:t>
            </a:fld>
            <a:endParaRPr lang="et-E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E910999-876F-42F6-B9FF-2157E9F5F048}" type="datetimeFigureOut">
              <a:rPr lang="et-EE" smtClean="0"/>
              <a:t>13.03.2016</a:t>
            </a:fld>
            <a:endParaRPr lang="et-EE"/>
          </a:p>
        </p:txBody>
      </p:sp>
      <p:sp>
        <p:nvSpPr>
          <p:cNvPr id="8" name="Footer Placeholder 7"/>
          <p:cNvSpPr>
            <a:spLocks noGrp="1"/>
          </p:cNvSpPr>
          <p:nvPr>
            <p:ph type="ftr" sz="quarter" idx="11"/>
          </p:nvPr>
        </p:nvSpPr>
        <p:spPr/>
        <p:txBody>
          <a:bodyPr/>
          <a:lstStyle/>
          <a:p>
            <a:endParaRPr lang="et-EE"/>
          </a:p>
        </p:txBody>
      </p:sp>
      <p:sp>
        <p:nvSpPr>
          <p:cNvPr id="9" name="Slide Number Placeholder 8"/>
          <p:cNvSpPr>
            <a:spLocks noGrp="1"/>
          </p:cNvSpPr>
          <p:nvPr>
            <p:ph type="sldNum" sz="quarter" idx="12"/>
          </p:nvPr>
        </p:nvSpPr>
        <p:spPr/>
        <p:txBody>
          <a:bodyPr/>
          <a:lstStyle/>
          <a:p>
            <a:fld id="{77219BC2-796C-4F51-AAB6-252EC6DD0664}" type="slidenum">
              <a:rPr lang="et-EE" smtClean="0"/>
              <a:t>‹#›</a:t>
            </a:fld>
            <a:endParaRPr lang="et-E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E910999-876F-42F6-B9FF-2157E9F5F048}" type="datetimeFigureOut">
              <a:rPr lang="et-EE" smtClean="0"/>
              <a:t>13.03.2016</a:t>
            </a:fld>
            <a:endParaRPr lang="et-EE"/>
          </a:p>
        </p:txBody>
      </p:sp>
      <p:sp>
        <p:nvSpPr>
          <p:cNvPr id="4" name="Footer Placeholder 3"/>
          <p:cNvSpPr>
            <a:spLocks noGrp="1"/>
          </p:cNvSpPr>
          <p:nvPr>
            <p:ph type="ftr" sz="quarter" idx="11"/>
          </p:nvPr>
        </p:nvSpPr>
        <p:spPr/>
        <p:txBody>
          <a:bodyPr/>
          <a:lstStyle/>
          <a:p>
            <a:endParaRPr lang="et-EE"/>
          </a:p>
        </p:txBody>
      </p:sp>
      <p:sp>
        <p:nvSpPr>
          <p:cNvPr id="5" name="Slide Number Placeholder 4"/>
          <p:cNvSpPr>
            <a:spLocks noGrp="1"/>
          </p:cNvSpPr>
          <p:nvPr>
            <p:ph type="sldNum" sz="quarter" idx="12"/>
          </p:nvPr>
        </p:nvSpPr>
        <p:spPr/>
        <p:txBody>
          <a:bodyPr/>
          <a:lstStyle/>
          <a:p>
            <a:fld id="{77219BC2-796C-4F51-AAB6-252EC6DD0664}" type="slidenum">
              <a:rPr lang="et-EE" smtClean="0"/>
              <a:t>‹#›</a:t>
            </a:fld>
            <a:endParaRPr lang="et-E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910999-876F-42F6-B9FF-2157E9F5F048}" type="datetimeFigureOut">
              <a:rPr lang="et-EE" smtClean="0"/>
              <a:t>13.03.2016</a:t>
            </a:fld>
            <a:endParaRPr lang="et-EE"/>
          </a:p>
        </p:txBody>
      </p:sp>
      <p:sp>
        <p:nvSpPr>
          <p:cNvPr id="3" name="Footer Placeholder 2"/>
          <p:cNvSpPr>
            <a:spLocks noGrp="1"/>
          </p:cNvSpPr>
          <p:nvPr>
            <p:ph type="ftr" sz="quarter" idx="11"/>
          </p:nvPr>
        </p:nvSpPr>
        <p:spPr/>
        <p:txBody>
          <a:bodyPr/>
          <a:lstStyle/>
          <a:p>
            <a:endParaRPr lang="et-EE"/>
          </a:p>
        </p:txBody>
      </p:sp>
      <p:sp>
        <p:nvSpPr>
          <p:cNvPr id="4" name="Slide Number Placeholder 3"/>
          <p:cNvSpPr>
            <a:spLocks noGrp="1"/>
          </p:cNvSpPr>
          <p:nvPr>
            <p:ph type="sldNum" sz="quarter" idx="12"/>
          </p:nvPr>
        </p:nvSpPr>
        <p:spPr/>
        <p:txBody>
          <a:bodyPr/>
          <a:lstStyle/>
          <a:p>
            <a:fld id="{77219BC2-796C-4F51-AAB6-252EC6DD0664}" type="slidenum">
              <a:rPr lang="et-EE" smtClean="0"/>
              <a:t>‹#›</a:t>
            </a:fld>
            <a:endParaRPr lang="et-E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E910999-876F-42F6-B9FF-2157E9F5F048}" type="datetimeFigureOut">
              <a:rPr lang="et-EE" smtClean="0"/>
              <a:t>13.03.2016</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77219BC2-796C-4F51-AAB6-252EC6DD0664}" type="slidenum">
              <a:rPr lang="et-EE" smtClean="0"/>
              <a:t>‹#›</a:t>
            </a:fld>
            <a:endParaRPr lang="et-E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E910999-876F-42F6-B9FF-2157E9F5F048}" type="datetimeFigureOut">
              <a:rPr lang="et-EE" smtClean="0"/>
              <a:t>13.03.2016</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77219BC2-796C-4F51-AAB6-252EC6DD0664}" type="slidenum">
              <a:rPr lang="et-EE" smtClean="0"/>
              <a:t>‹#›</a:t>
            </a:fld>
            <a:endParaRPr lang="et-E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9E910999-876F-42F6-B9FF-2157E9F5F048}" type="datetimeFigureOut">
              <a:rPr lang="et-EE" smtClean="0"/>
              <a:t>13.03.2016</a:t>
            </a:fld>
            <a:endParaRPr lang="et-EE"/>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t-EE"/>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7219BC2-796C-4F51-AAB6-252EC6DD0664}" type="slidenum">
              <a:rPr lang="et-EE" smtClean="0"/>
              <a:t>‹#›</a:t>
            </a:fld>
            <a:endParaRPr lang="et-EE"/>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14.jp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34682"/>
          </a:xfrm>
        </p:spPr>
        <p:txBody>
          <a:bodyPr>
            <a:normAutofit fontScale="90000"/>
          </a:bodyPr>
          <a:lstStyle/>
          <a:p>
            <a:r>
              <a:rPr lang="et-EE" sz="6000" dirty="0" smtClean="0">
                <a:latin typeface="Colonna MT" pitchFamily="82" charset="0"/>
              </a:rPr>
              <a:t/>
            </a:r>
            <a:br>
              <a:rPr lang="et-EE" sz="6000" dirty="0" smtClean="0">
                <a:latin typeface="Colonna MT" pitchFamily="82" charset="0"/>
              </a:rPr>
            </a:br>
            <a:r>
              <a:rPr lang="et-EE" sz="7300" dirty="0" smtClean="0">
                <a:latin typeface="Colonna MT" pitchFamily="82" charset="0"/>
              </a:rPr>
              <a:t>Kadrinas </a:t>
            </a:r>
            <a:r>
              <a:rPr lang="et-EE" sz="7300" dirty="0">
                <a:latin typeface="Colonna MT" pitchFamily="82" charset="0"/>
              </a:rPr>
              <a:t>Viru tn 8 </a:t>
            </a:r>
            <a:br>
              <a:rPr lang="et-EE" sz="7300" dirty="0">
                <a:latin typeface="Colonna MT" pitchFamily="82" charset="0"/>
              </a:rPr>
            </a:br>
            <a:r>
              <a:rPr lang="et-EE" sz="7300" dirty="0">
                <a:latin typeface="Colonna MT" pitchFamily="82" charset="0"/>
              </a:rPr>
              <a:t>perekond Krimmi</a:t>
            </a:r>
            <a:br>
              <a:rPr lang="et-EE" sz="7300" dirty="0">
                <a:latin typeface="Colonna MT" pitchFamily="82" charset="0"/>
              </a:rPr>
            </a:br>
            <a:r>
              <a:rPr lang="et-EE" sz="7300" dirty="0">
                <a:latin typeface="Colonna MT" pitchFamily="82" charset="0"/>
              </a:rPr>
              <a:t>1930ndail aastail</a:t>
            </a:r>
            <a:br>
              <a:rPr lang="et-EE" sz="7300" dirty="0">
                <a:latin typeface="Colonna MT" pitchFamily="82" charset="0"/>
              </a:rPr>
            </a:br>
            <a:r>
              <a:rPr lang="et-EE" sz="7300" dirty="0">
                <a:latin typeface="Colonna MT" pitchFamily="82" charset="0"/>
              </a:rPr>
              <a:t>külastanud tuntud</a:t>
            </a:r>
            <a:br>
              <a:rPr lang="et-EE" sz="7300" dirty="0">
                <a:latin typeface="Colonna MT" pitchFamily="82" charset="0"/>
              </a:rPr>
            </a:br>
            <a:r>
              <a:rPr lang="et-EE" sz="7300" dirty="0">
                <a:latin typeface="Colonna MT" pitchFamily="82" charset="0"/>
              </a:rPr>
              <a:t>kultuuritegelasi</a:t>
            </a:r>
            <a:endParaRPr lang="et-EE" sz="7300" dirty="0"/>
          </a:p>
        </p:txBody>
      </p:sp>
    </p:spTree>
    <p:extLst>
      <p:ext uri="{BB962C8B-B14F-4D97-AF65-F5344CB8AC3E}">
        <p14:creationId xmlns:p14="http://schemas.microsoft.com/office/powerpoint/2010/main" val="26439006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1440160"/>
          </a:xfrm>
        </p:spPr>
        <p:txBody>
          <a:bodyPr>
            <a:normAutofit fontScale="90000"/>
          </a:bodyPr>
          <a:lstStyle/>
          <a:p>
            <a:r>
              <a:rPr lang="et-EE" sz="6700" dirty="0" smtClean="0">
                <a:latin typeface="Colonna MT" pitchFamily="82" charset="0"/>
              </a:rPr>
              <a:t/>
            </a:r>
            <a:br>
              <a:rPr lang="et-EE" sz="6700" dirty="0" smtClean="0">
                <a:latin typeface="Colonna MT" pitchFamily="82" charset="0"/>
              </a:rPr>
            </a:br>
            <a:r>
              <a:rPr lang="et-EE" sz="6700" dirty="0" smtClean="0">
                <a:latin typeface="Colonna MT" pitchFamily="82" charset="0"/>
              </a:rPr>
              <a:t>JAKOB LIIV</a:t>
            </a:r>
            <a:br>
              <a:rPr lang="et-EE" sz="6700" dirty="0" smtClean="0">
                <a:latin typeface="Colonna MT" pitchFamily="82" charset="0"/>
              </a:rPr>
            </a:br>
            <a:r>
              <a:rPr lang="et-EE" sz="6700" dirty="0" smtClean="0">
                <a:latin typeface="Colonna MT" pitchFamily="82" charset="0"/>
              </a:rPr>
              <a:t>28.02.1859-17.01.1938</a:t>
            </a:r>
            <a:r>
              <a:rPr lang="et-EE" dirty="0" smtClean="0">
                <a:latin typeface="Colonna MT" pitchFamily="82" charset="0"/>
              </a:rPr>
              <a:t/>
            </a:r>
            <a:br>
              <a:rPr lang="et-EE" dirty="0" smtClean="0">
                <a:latin typeface="Colonna MT" pitchFamily="82" charset="0"/>
              </a:rPr>
            </a:br>
            <a:endParaRPr lang="et-EE" dirty="0">
              <a:latin typeface="Colonna MT" pitchFamily="82" charset="0"/>
            </a:endParaRP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51520" y="2204864"/>
            <a:ext cx="2952328" cy="43204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4" name="Content Placeholder 3"/>
          <p:cNvSpPr>
            <a:spLocks noGrp="1"/>
          </p:cNvSpPr>
          <p:nvPr>
            <p:ph sz="half" idx="2"/>
          </p:nvPr>
        </p:nvSpPr>
        <p:spPr>
          <a:xfrm>
            <a:off x="3347864" y="2060848"/>
            <a:ext cx="5338936" cy="4464496"/>
          </a:xfrm>
        </p:spPr>
        <p:txBody>
          <a:bodyPr>
            <a:noAutofit/>
          </a:bodyPr>
          <a:lstStyle/>
          <a:p>
            <a:pPr marL="137160" indent="0">
              <a:buNone/>
            </a:pPr>
            <a:r>
              <a:rPr lang="et-EE" sz="1800" dirty="0" smtClean="0">
                <a:latin typeface="Colonna MT" pitchFamily="82" charset="0"/>
              </a:rPr>
              <a:t>eesti </a:t>
            </a:r>
            <a:r>
              <a:rPr lang="et-EE" sz="1800" dirty="0">
                <a:latin typeface="Colonna MT" pitchFamily="82" charset="0"/>
              </a:rPr>
              <a:t>luuletaja ja proosakirjanik, </a:t>
            </a:r>
            <a:r>
              <a:rPr lang="et-EE" sz="1800" dirty="0" smtClean="0">
                <a:latin typeface="Colonna MT" pitchFamily="82" charset="0"/>
              </a:rPr>
              <a:t>kirjanilu ja luuletaja Juhan Liivi</a:t>
            </a:r>
            <a:r>
              <a:rPr lang="et-EE" sz="1800" dirty="0">
                <a:latin typeface="Colonna MT" pitchFamily="82" charset="0"/>
              </a:rPr>
              <a:t> </a:t>
            </a:r>
            <a:r>
              <a:rPr lang="et-EE" sz="1800" dirty="0" smtClean="0">
                <a:latin typeface="Colonna MT" pitchFamily="82" charset="0"/>
              </a:rPr>
              <a:t>vanem </a:t>
            </a:r>
            <a:r>
              <a:rPr lang="et-EE" sz="1800" dirty="0">
                <a:latin typeface="Colonna MT" pitchFamily="82" charset="0"/>
              </a:rPr>
              <a:t>vend.</a:t>
            </a:r>
          </a:p>
          <a:p>
            <a:pPr marL="137160" indent="0">
              <a:buNone/>
            </a:pPr>
            <a:r>
              <a:rPr lang="et-EE" sz="1800" dirty="0">
                <a:latin typeface="Colonna MT" pitchFamily="82" charset="0"/>
              </a:rPr>
              <a:t>T</a:t>
            </a:r>
            <a:r>
              <a:rPr lang="et-EE" sz="1800" dirty="0" smtClean="0">
                <a:latin typeface="Colonna MT" pitchFamily="82" charset="0"/>
              </a:rPr>
              <a:t>öötas </a:t>
            </a:r>
            <a:r>
              <a:rPr lang="et-EE" sz="1800" dirty="0">
                <a:latin typeface="Colonna MT" pitchFamily="82" charset="0"/>
              </a:rPr>
              <a:t>õpetajana Kavastul ja Väike-Maarjas, vallakirjutajana, raamatukaupmehe ja pangaametnikuna. Samuti osales ta Eesti </a:t>
            </a:r>
            <a:r>
              <a:rPr lang="et-EE" sz="1800" dirty="0" smtClean="0">
                <a:latin typeface="Colonna MT" pitchFamily="82" charset="0"/>
              </a:rPr>
              <a:t>Aleksandrikooli</a:t>
            </a:r>
            <a:r>
              <a:rPr lang="et-EE" sz="1800" dirty="0">
                <a:latin typeface="Colonna MT" pitchFamily="82" charset="0"/>
              </a:rPr>
              <a:t> </a:t>
            </a:r>
            <a:r>
              <a:rPr lang="et-EE" sz="1800" dirty="0" smtClean="0">
                <a:latin typeface="Colonna MT" pitchFamily="82" charset="0"/>
              </a:rPr>
              <a:t>liikumises </a:t>
            </a:r>
            <a:r>
              <a:rPr lang="et-EE" sz="1800" dirty="0">
                <a:latin typeface="Colonna MT" pitchFamily="82" charset="0"/>
              </a:rPr>
              <a:t>ja tegi kaastööd eesti rahvuslikele ajalehtedele.</a:t>
            </a:r>
          </a:p>
          <a:p>
            <a:pPr marL="137160" indent="0">
              <a:buNone/>
            </a:pPr>
            <a:r>
              <a:rPr lang="et-EE" sz="1800" dirty="0">
                <a:latin typeface="Colonna MT" pitchFamily="82" charset="0"/>
              </a:rPr>
              <a:t>Aastatel </a:t>
            </a:r>
            <a:r>
              <a:rPr lang="et-EE" sz="1800" dirty="0" smtClean="0">
                <a:latin typeface="Colonna MT" pitchFamily="82" charset="0"/>
              </a:rPr>
              <a:t>1919–1921</a:t>
            </a:r>
            <a:r>
              <a:rPr lang="et-EE" sz="1800" dirty="0">
                <a:latin typeface="Colonna MT" pitchFamily="82" charset="0"/>
              </a:rPr>
              <a:t> </a:t>
            </a:r>
            <a:r>
              <a:rPr lang="et-EE" sz="1800" dirty="0" smtClean="0">
                <a:latin typeface="Colonna MT" pitchFamily="82" charset="0"/>
              </a:rPr>
              <a:t>oli</a:t>
            </a:r>
            <a:r>
              <a:rPr lang="et-EE" sz="1800" dirty="0">
                <a:latin typeface="Colonna MT" pitchFamily="82" charset="0"/>
              </a:rPr>
              <a:t> </a:t>
            </a:r>
            <a:r>
              <a:rPr lang="et-EE" sz="1800" dirty="0" smtClean="0">
                <a:latin typeface="Colonna MT" pitchFamily="82" charset="0"/>
              </a:rPr>
              <a:t>Rakvere</a:t>
            </a:r>
            <a:r>
              <a:rPr lang="et-EE" sz="1800" dirty="0">
                <a:latin typeface="Colonna MT" pitchFamily="82" charset="0"/>
              </a:rPr>
              <a:t> </a:t>
            </a:r>
            <a:r>
              <a:rPr lang="et-EE" sz="1800" dirty="0" smtClean="0">
                <a:latin typeface="Colonna MT" pitchFamily="82" charset="0"/>
              </a:rPr>
              <a:t>linnapea</a:t>
            </a:r>
            <a:r>
              <a:rPr lang="et-EE" sz="1800" dirty="0">
                <a:latin typeface="Colonna MT" pitchFamily="82" charset="0"/>
              </a:rPr>
              <a:t>. Ta oli ka Rakvere teatri asutaja.</a:t>
            </a:r>
          </a:p>
          <a:p>
            <a:pPr marL="137160" indent="0">
              <a:buNone/>
            </a:pPr>
            <a:r>
              <a:rPr lang="et-EE" sz="1800" dirty="0" smtClean="0">
                <a:latin typeface="Colonna MT" pitchFamily="82" charset="0"/>
              </a:rPr>
              <a:t>1938</a:t>
            </a:r>
            <a:r>
              <a:rPr lang="et-EE" sz="1800" dirty="0">
                <a:latin typeface="Colonna MT" pitchFamily="82" charset="0"/>
              </a:rPr>
              <a:t>. aastal püstitati Väike-Maarjasse Jakob Liivi monument (skulptor Roman Haavamägi). Väike-Maarjas on ka Jakob Liivi nimeline tänav ja park, tema </a:t>
            </a:r>
            <a:r>
              <a:rPr lang="et-EE" sz="1800">
                <a:latin typeface="Colonna MT" pitchFamily="82" charset="0"/>
              </a:rPr>
              <a:t>elukoht </a:t>
            </a:r>
            <a:r>
              <a:rPr lang="et-EE" sz="1800" smtClean="0">
                <a:latin typeface="Colonna MT" pitchFamily="82" charset="0"/>
              </a:rPr>
              <a:t>- Viru </a:t>
            </a:r>
            <a:r>
              <a:rPr lang="et-EE" sz="1800">
                <a:latin typeface="Colonna MT" pitchFamily="82" charset="0"/>
              </a:rPr>
              <a:t>tänav </a:t>
            </a:r>
            <a:r>
              <a:rPr lang="et-EE" sz="1800" smtClean="0">
                <a:latin typeface="Colonna MT" pitchFamily="82" charset="0"/>
              </a:rPr>
              <a:t>19 - </a:t>
            </a:r>
            <a:r>
              <a:rPr lang="et-EE" sz="1800" dirty="0">
                <a:latin typeface="Colonna MT" pitchFamily="82" charset="0"/>
              </a:rPr>
              <a:t>tähistati 100. sünniaastapäeva puhul 28. veebruaril 1959 mälestustahvliga.</a:t>
            </a:r>
          </a:p>
          <a:p>
            <a:pPr marL="137160" indent="0">
              <a:buNone/>
            </a:pPr>
            <a:endParaRPr lang="et-EE" sz="1800" dirty="0"/>
          </a:p>
        </p:txBody>
      </p:sp>
    </p:spTree>
    <p:extLst>
      <p:ext uri="{BB962C8B-B14F-4D97-AF65-F5344CB8AC3E}">
        <p14:creationId xmlns:p14="http://schemas.microsoft.com/office/powerpoint/2010/main" val="121324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368152"/>
          </a:xfrm>
        </p:spPr>
        <p:txBody>
          <a:bodyPr>
            <a:normAutofit fontScale="90000"/>
          </a:bodyPr>
          <a:lstStyle/>
          <a:p>
            <a:r>
              <a:rPr lang="et-EE" sz="6000" dirty="0" smtClean="0">
                <a:effectLst/>
                <a:latin typeface="Colonna MT" pitchFamily="82" charset="0"/>
              </a:rPr>
              <a:t>KERSTI MERILAAS</a:t>
            </a:r>
            <a:br>
              <a:rPr lang="et-EE" sz="6000" dirty="0" smtClean="0">
                <a:effectLst/>
                <a:latin typeface="Colonna MT" pitchFamily="82" charset="0"/>
              </a:rPr>
            </a:br>
            <a:r>
              <a:rPr lang="et-EE" sz="6000" dirty="0" smtClean="0">
                <a:effectLst/>
                <a:latin typeface="Colonna MT" pitchFamily="82" charset="0"/>
              </a:rPr>
              <a:t>07.12.1913-08.03.1980</a:t>
            </a:r>
            <a:endParaRPr lang="et-EE" sz="6000" dirty="0">
              <a:effectLst/>
              <a:latin typeface="Colonna MT" pitchFamily="82" charset="0"/>
            </a:endParaRPr>
          </a:p>
        </p:txBody>
      </p:sp>
      <p:sp>
        <p:nvSpPr>
          <p:cNvPr id="4" name="Content Placeholder 3"/>
          <p:cNvSpPr>
            <a:spLocks noGrp="1"/>
          </p:cNvSpPr>
          <p:nvPr>
            <p:ph sz="half" idx="2"/>
          </p:nvPr>
        </p:nvSpPr>
        <p:spPr>
          <a:xfrm>
            <a:off x="3923928" y="1700808"/>
            <a:ext cx="5040560" cy="5040560"/>
          </a:xfrm>
        </p:spPr>
        <p:txBody>
          <a:bodyPr>
            <a:noAutofit/>
          </a:bodyPr>
          <a:lstStyle/>
          <a:p>
            <a:pPr marL="137160" indent="0">
              <a:buNone/>
            </a:pPr>
            <a:r>
              <a:rPr lang="et-EE" sz="1800" dirty="0">
                <a:latin typeface="Colonna MT" pitchFamily="82" charset="0"/>
              </a:rPr>
              <a:t>eesti luuletaja, laste- ja näitekirjanik.</a:t>
            </a:r>
          </a:p>
          <a:p>
            <a:pPr marL="137160" indent="0">
              <a:buNone/>
            </a:pPr>
            <a:r>
              <a:rPr lang="et-EE" sz="1800" dirty="0" smtClean="0">
                <a:latin typeface="Colonna MT" pitchFamily="82" charset="0"/>
              </a:rPr>
              <a:t>Sünninimi </a:t>
            </a:r>
            <a:r>
              <a:rPr lang="et-EE" sz="1800" dirty="0">
                <a:latin typeface="Colonna MT" pitchFamily="82" charset="0"/>
              </a:rPr>
              <a:t>Eugenia </a:t>
            </a:r>
            <a:r>
              <a:rPr lang="et-EE" sz="1800" dirty="0" smtClean="0">
                <a:latin typeface="Colonna MT" pitchFamily="82" charset="0"/>
              </a:rPr>
              <a:t>Moorberg</a:t>
            </a:r>
            <a:r>
              <a:rPr lang="et-EE" sz="1800" dirty="0">
                <a:latin typeface="Colonna MT" pitchFamily="82" charset="0"/>
              </a:rPr>
              <a:t>.</a:t>
            </a:r>
            <a:r>
              <a:rPr lang="et-EE" sz="1800" dirty="0" smtClean="0">
                <a:latin typeface="Colonna MT" pitchFamily="82" charset="0"/>
              </a:rPr>
              <a:t> </a:t>
            </a:r>
            <a:r>
              <a:rPr lang="et-EE" sz="1800" dirty="0">
                <a:latin typeface="Colonna MT" pitchFamily="82" charset="0"/>
              </a:rPr>
              <a:t>A</a:t>
            </a:r>
            <a:r>
              <a:rPr lang="et-EE" sz="1800" dirty="0" smtClean="0">
                <a:latin typeface="Colonna MT" pitchFamily="82" charset="0"/>
              </a:rPr>
              <a:t>astast</a:t>
            </a:r>
            <a:r>
              <a:rPr lang="et-EE" sz="1800" dirty="0">
                <a:latin typeface="Colonna MT" pitchFamily="82" charset="0"/>
              </a:rPr>
              <a:t> 1936 Kersti </a:t>
            </a:r>
            <a:r>
              <a:rPr lang="et-EE" sz="1800" dirty="0" smtClean="0">
                <a:latin typeface="Colonna MT" pitchFamily="82" charset="0"/>
              </a:rPr>
              <a:t>Sang , abikaasa luuletaja August Sang, poeg Joel Sang. Lapsepõlves </a:t>
            </a:r>
            <a:r>
              <a:rPr lang="et-EE" sz="1800" dirty="0">
                <a:latin typeface="Colonna MT" pitchFamily="82" charset="0"/>
              </a:rPr>
              <a:t>elas Peterburis (kuni 1917) ja osa lapsepõlvest veetis Moora talus </a:t>
            </a:r>
            <a:r>
              <a:rPr lang="et-EE" sz="1800" dirty="0" smtClean="0">
                <a:latin typeface="Colonna MT" pitchFamily="82" charset="0"/>
              </a:rPr>
              <a:t>Väike-Maarja vallas</a:t>
            </a:r>
            <a:r>
              <a:rPr lang="et-EE" sz="1800" dirty="0">
                <a:latin typeface="Colonna MT" pitchFamily="82" charset="0"/>
              </a:rPr>
              <a:t> Äntu </a:t>
            </a:r>
            <a:r>
              <a:rPr lang="et-EE" sz="1800" dirty="0" smtClean="0">
                <a:latin typeface="Colonna MT" pitchFamily="82" charset="0"/>
              </a:rPr>
              <a:t>Valge-järve</a:t>
            </a:r>
            <a:r>
              <a:rPr lang="et-EE" sz="1800" dirty="0">
                <a:latin typeface="Colonna MT" pitchFamily="82" charset="0"/>
              </a:rPr>
              <a:t> ja Äntu </a:t>
            </a:r>
            <a:r>
              <a:rPr lang="et-EE" sz="1800" dirty="0" smtClean="0">
                <a:latin typeface="Colonna MT" pitchFamily="82" charset="0"/>
              </a:rPr>
              <a:t>Linaleojärve lähedal.</a:t>
            </a:r>
            <a:r>
              <a:rPr lang="et-EE" sz="1800" baseline="30000" dirty="0">
                <a:latin typeface="Colonna MT" pitchFamily="82" charset="0"/>
              </a:rPr>
              <a:t> </a:t>
            </a:r>
            <a:r>
              <a:rPr lang="et-EE" sz="1800" dirty="0">
                <a:latin typeface="Colonna MT" pitchFamily="82" charset="0"/>
              </a:rPr>
              <a:t> </a:t>
            </a:r>
            <a:r>
              <a:rPr lang="et-EE" sz="1800" dirty="0" smtClean="0">
                <a:latin typeface="Colonna MT" pitchFamily="82" charset="0"/>
              </a:rPr>
              <a:t>Õppis </a:t>
            </a:r>
            <a:r>
              <a:rPr lang="et-EE" sz="1800" dirty="0">
                <a:latin typeface="Colonna MT" pitchFamily="82" charset="0"/>
              </a:rPr>
              <a:t>Väike-Maarja </a:t>
            </a:r>
            <a:r>
              <a:rPr lang="et-EE" sz="1800" dirty="0" smtClean="0">
                <a:latin typeface="Colonna MT" pitchFamily="82" charset="0"/>
              </a:rPr>
              <a:t>koolides</a:t>
            </a:r>
            <a:r>
              <a:rPr lang="et-EE" sz="1800" dirty="0">
                <a:latin typeface="Colonna MT" pitchFamily="82" charset="0"/>
              </a:rPr>
              <a:t> – </a:t>
            </a:r>
            <a:r>
              <a:rPr lang="et-EE" sz="1800" dirty="0" smtClean="0">
                <a:latin typeface="Colonna MT" pitchFamily="82" charset="0"/>
              </a:rPr>
              <a:t>1921-1927 Kiltsi algkoolis,  </a:t>
            </a:r>
            <a:r>
              <a:rPr lang="et-EE" sz="1800" dirty="0">
                <a:latin typeface="Colonna MT" pitchFamily="82" charset="0"/>
              </a:rPr>
              <a:t>ühe aasta Väike-Maarja </a:t>
            </a:r>
            <a:r>
              <a:rPr lang="et-EE" sz="1800" dirty="0" smtClean="0">
                <a:latin typeface="Colonna MT" pitchFamily="82" charset="0"/>
              </a:rPr>
              <a:t>güm-naasiumis ning </a:t>
            </a:r>
            <a:r>
              <a:rPr lang="et-EE" sz="1800" dirty="0">
                <a:latin typeface="Colonna MT" pitchFamily="82" charset="0"/>
              </a:rPr>
              <a:t>kolm ja pool aastat </a:t>
            </a:r>
            <a:r>
              <a:rPr lang="et-EE" sz="1800" dirty="0" smtClean="0">
                <a:latin typeface="Colonna MT" pitchFamily="82" charset="0"/>
              </a:rPr>
              <a:t>Rakvere  erakommertsgümnaasiumis</a:t>
            </a:r>
            <a:r>
              <a:rPr lang="et-EE" sz="1800" dirty="0">
                <a:latin typeface="Colonna MT" pitchFamily="82" charset="0"/>
              </a:rPr>
              <a:t>, kust ta </a:t>
            </a:r>
            <a:r>
              <a:rPr lang="et-EE" sz="1800" dirty="0" smtClean="0">
                <a:latin typeface="Colonna MT" pitchFamily="82" charset="0"/>
              </a:rPr>
              <a:t>pärast 1932 välja </a:t>
            </a:r>
            <a:r>
              <a:rPr lang="et-EE" sz="1800" dirty="0">
                <a:latin typeface="Colonna MT" pitchFamily="82" charset="0"/>
              </a:rPr>
              <a:t>heideti</a:t>
            </a:r>
            <a:r>
              <a:rPr lang="et-EE" sz="1800" dirty="0" smtClean="0">
                <a:latin typeface="Colonna MT" pitchFamily="82" charset="0"/>
              </a:rPr>
              <a:t>.</a:t>
            </a:r>
            <a:r>
              <a:rPr lang="et-EE" sz="1800" baseline="30000" dirty="0">
                <a:latin typeface="Colonna MT" pitchFamily="82" charset="0"/>
              </a:rPr>
              <a:t> </a:t>
            </a:r>
            <a:r>
              <a:rPr lang="et-EE" sz="1800" dirty="0">
                <a:latin typeface="Colonna MT" pitchFamily="82" charset="0"/>
              </a:rPr>
              <a:t> Lõpetas 1932. aastal Tapa keskkooli. </a:t>
            </a:r>
            <a:r>
              <a:rPr lang="et-EE" sz="1800" dirty="0" smtClean="0">
                <a:latin typeface="Colonna MT" pitchFamily="82" charset="0"/>
              </a:rPr>
              <a:t> Hiljem </a:t>
            </a:r>
            <a:r>
              <a:rPr lang="et-EE" sz="1800" dirty="0">
                <a:latin typeface="Colonna MT" pitchFamily="82" charset="0"/>
              </a:rPr>
              <a:t>elas Tartus ja </a:t>
            </a:r>
            <a:r>
              <a:rPr lang="et-EE" sz="1800" dirty="0" smtClean="0">
                <a:latin typeface="Colonna MT" pitchFamily="82" charset="0"/>
              </a:rPr>
              <a:t>töötas  raamatukogus Luulekogud  "Maantee </a:t>
            </a:r>
            <a:r>
              <a:rPr lang="et-EE" sz="1800" dirty="0">
                <a:latin typeface="Colonna MT" pitchFamily="82" charset="0"/>
              </a:rPr>
              <a:t>tuuled" (1938)</a:t>
            </a:r>
          </a:p>
          <a:p>
            <a:pPr marL="137160" indent="0">
              <a:buNone/>
            </a:pPr>
            <a:r>
              <a:rPr lang="et-EE" sz="1800" dirty="0">
                <a:latin typeface="Colonna MT" pitchFamily="82" charset="0"/>
              </a:rPr>
              <a:t>"Rannapääsuke" (1963</a:t>
            </a:r>
            <a:r>
              <a:rPr lang="et-EE" sz="1800" dirty="0" smtClean="0">
                <a:latin typeface="Colonna MT" pitchFamily="82" charset="0"/>
              </a:rPr>
              <a:t>),</a:t>
            </a:r>
            <a:r>
              <a:rPr lang="et-EE" sz="1800" dirty="0">
                <a:latin typeface="Colonna MT" pitchFamily="82" charset="0"/>
              </a:rPr>
              <a:t> </a:t>
            </a:r>
            <a:r>
              <a:rPr lang="et-EE" sz="1800" dirty="0" smtClean="0">
                <a:latin typeface="Colonna MT" pitchFamily="82" charset="0"/>
              </a:rPr>
              <a:t>"</a:t>
            </a:r>
            <a:r>
              <a:rPr lang="et-EE" sz="1800" dirty="0">
                <a:latin typeface="Colonna MT" pitchFamily="82" charset="0"/>
              </a:rPr>
              <a:t>Kevadised koplid" (1966</a:t>
            </a:r>
            <a:r>
              <a:rPr lang="et-EE" sz="1800" dirty="0" smtClean="0">
                <a:latin typeface="Colonna MT" pitchFamily="82" charset="0"/>
              </a:rPr>
              <a:t>),</a:t>
            </a:r>
            <a:endParaRPr lang="et-EE" sz="1800" dirty="0">
              <a:latin typeface="Colonna MT" pitchFamily="82" charset="0"/>
            </a:endParaRPr>
          </a:p>
          <a:p>
            <a:pPr marL="137160" indent="0">
              <a:buNone/>
            </a:pPr>
            <a:r>
              <a:rPr lang="et-EE" sz="1800" dirty="0">
                <a:latin typeface="Colonna MT" pitchFamily="82" charset="0"/>
              </a:rPr>
              <a:t>"Kuukressid" (valikkogu, 1969</a:t>
            </a:r>
            <a:r>
              <a:rPr lang="et-EE" sz="1800" dirty="0" smtClean="0">
                <a:latin typeface="Colonna MT" pitchFamily="82" charset="0"/>
              </a:rPr>
              <a:t>).</a:t>
            </a:r>
            <a:r>
              <a:rPr lang="et-EE" sz="1800" dirty="0">
                <a:latin typeface="Colonna MT" pitchFamily="82" charset="0"/>
              </a:rPr>
              <a:t> </a:t>
            </a:r>
            <a:r>
              <a:rPr lang="et-EE" sz="1800" dirty="0" smtClean="0">
                <a:latin typeface="Colonna MT" pitchFamily="82" charset="0"/>
              </a:rPr>
              <a:t>"</a:t>
            </a:r>
            <a:r>
              <a:rPr lang="et-EE" sz="1800" dirty="0">
                <a:latin typeface="Colonna MT" pitchFamily="82" charset="0"/>
              </a:rPr>
              <a:t>Antud ja võetud" (1981, 2. trükk 1985</a:t>
            </a:r>
            <a:r>
              <a:rPr lang="et-EE" sz="1800" dirty="0" smtClean="0">
                <a:latin typeface="Colonna MT" pitchFamily="82" charset="0"/>
              </a:rPr>
              <a:t>), lisaks </a:t>
            </a:r>
            <a:r>
              <a:rPr lang="et-EE" sz="1800" smtClean="0">
                <a:latin typeface="Colonna MT" pitchFamily="82" charset="0"/>
              </a:rPr>
              <a:t>hulgaliselt laste-raamatuid </a:t>
            </a:r>
            <a:r>
              <a:rPr lang="et-EE" sz="1800" dirty="0" smtClean="0">
                <a:latin typeface="Colonna MT" pitchFamily="82" charset="0"/>
              </a:rPr>
              <a:t>ja näidendeid.</a:t>
            </a:r>
            <a:endParaRPr lang="et-EE" sz="1800" dirty="0">
              <a:latin typeface="Colonna MT" pitchFamily="82" charset="0"/>
            </a:endParaRPr>
          </a:p>
          <a:p>
            <a:pPr marL="137160" indent="0">
              <a:buNone/>
            </a:pPr>
            <a:endParaRPr lang="et-EE" sz="1600" dirty="0">
              <a:latin typeface="Colonna MT" pitchFamily="82" charset="0"/>
            </a:endParaRPr>
          </a:p>
          <a:p>
            <a:pPr marL="137160" indent="0">
              <a:buNone/>
            </a:pPr>
            <a:endParaRPr lang="et-EE" sz="1600" dirty="0">
              <a:latin typeface="Colonna MT" pitchFamily="82" charset="0"/>
            </a:endParaRPr>
          </a:p>
        </p:txBody>
      </p:sp>
      <p:pic>
        <p:nvPicPr>
          <p:cNvPr id="6" name="Content Placeholder 5"/>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99618" y="1844824"/>
            <a:ext cx="3251302" cy="460851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4628414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26170"/>
          </a:xfrm>
        </p:spPr>
        <p:txBody>
          <a:bodyPr>
            <a:normAutofit fontScale="90000"/>
          </a:bodyPr>
          <a:lstStyle/>
          <a:p>
            <a:r>
              <a:rPr lang="et-EE" sz="6000" dirty="0" smtClean="0">
                <a:effectLst/>
                <a:latin typeface="Colonna MT" pitchFamily="82" charset="0"/>
              </a:rPr>
              <a:t>HENDRIK PRANTS</a:t>
            </a:r>
            <a:br>
              <a:rPr lang="et-EE" sz="6000" dirty="0" smtClean="0">
                <a:effectLst/>
                <a:latin typeface="Colonna MT" pitchFamily="82" charset="0"/>
              </a:rPr>
            </a:br>
            <a:r>
              <a:rPr lang="et-EE" sz="6000" dirty="0" smtClean="0">
                <a:effectLst/>
                <a:latin typeface="Colonna MT" pitchFamily="82" charset="0"/>
              </a:rPr>
              <a:t>12.03.1858-17.09.1932</a:t>
            </a:r>
            <a:endParaRPr lang="et-EE" sz="6000" dirty="0">
              <a:effectLst/>
              <a:latin typeface="Colonna MT" pitchFamily="82" charset="0"/>
            </a:endParaRP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65832" y="1916832"/>
            <a:ext cx="4104456" cy="4104456"/>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4" name="Content Placeholder 3"/>
          <p:cNvSpPr>
            <a:spLocks noGrp="1"/>
          </p:cNvSpPr>
          <p:nvPr>
            <p:ph sz="half" idx="2"/>
          </p:nvPr>
        </p:nvSpPr>
        <p:spPr>
          <a:xfrm>
            <a:off x="4355976" y="1772816"/>
            <a:ext cx="4608512" cy="4968552"/>
          </a:xfrm>
        </p:spPr>
        <p:txBody>
          <a:bodyPr>
            <a:normAutofit fontScale="47500" lnSpcReduction="20000"/>
          </a:bodyPr>
          <a:lstStyle/>
          <a:p>
            <a:pPr marL="137160" indent="0">
              <a:buNone/>
            </a:pPr>
            <a:r>
              <a:rPr lang="et-EE" sz="4200" dirty="0" smtClean="0">
                <a:latin typeface="Colonna MT" pitchFamily="82" charset="0"/>
              </a:rPr>
              <a:t>oli </a:t>
            </a:r>
            <a:r>
              <a:rPr lang="et-EE" sz="4200" dirty="0">
                <a:latin typeface="Colonna MT" pitchFamily="82" charset="0"/>
              </a:rPr>
              <a:t>talupidaja </a:t>
            </a:r>
            <a:r>
              <a:rPr lang="et-EE" sz="4200" dirty="0" smtClean="0">
                <a:latin typeface="Colonna MT" pitchFamily="82" charset="0"/>
              </a:rPr>
              <a:t>poeg</a:t>
            </a:r>
            <a:r>
              <a:rPr lang="et-EE" sz="4200" dirty="0">
                <a:latin typeface="Colonna MT" pitchFamily="82" charset="0"/>
              </a:rPr>
              <a:t>,</a:t>
            </a:r>
            <a:r>
              <a:rPr lang="et-EE" sz="4200" dirty="0" smtClean="0">
                <a:latin typeface="Colonna MT" pitchFamily="82" charset="0"/>
              </a:rPr>
              <a:t> kellest sai </a:t>
            </a:r>
            <a:r>
              <a:rPr lang="et-EE" sz="4200" dirty="0">
                <a:latin typeface="Colonna MT" pitchFamily="82" charset="0"/>
              </a:rPr>
              <a:t>ajakirjanik ja </a:t>
            </a:r>
            <a:r>
              <a:rPr lang="et-EE" sz="4200" dirty="0" smtClean="0">
                <a:latin typeface="Colonna MT" pitchFamily="82" charset="0"/>
              </a:rPr>
              <a:t>ajaloolane.</a:t>
            </a:r>
            <a:r>
              <a:rPr lang="et-EE" sz="4200" dirty="0">
                <a:latin typeface="Colonna MT" pitchFamily="82" charset="0"/>
              </a:rPr>
              <a:t> </a:t>
            </a:r>
            <a:r>
              <a:rPr lang="et-EE" sz="4200" dirty="0" smtClean="0">
                <a:latin typeface="Colonna MT" pitchFamily="82" charset="0"/>
              </a:rPr>
              <a:t>Lõpetas</a:t>
            </a:r>
            <a:r>
              <a:rPr lang="et-EE" sz="4200" dirty="0">
                <a:latin typeface="Colonna MT" pitchFamily="82" charset="0"/>
              </a:rPr>
              <a:t> 1874 </a:t>
            </a:r>
            <a:r>
              <a:rPr lang="et-EE" sz="4200" dirty="0" smtClean="0">
                <a:latin typeface="Colonna MT" pitchFamily="82" charset="0"/>
              </a:rPr>
              <a:t>Vastseliina kihelkonnakooli, </a:t>
            </a:r>
            <a:r>
              <a:rPr lang="et-EE" sz="4200" dirty="0">
                <a:latin typeface="Colonna MT" pitchFamily="82" charset="0"/>
              </a:rPr>
              <a:t>täiendas end 1896–1910 </a:t>
            </a:r>
            <a:r>
              <a:rPr lang="et-EE" sz="4200" dirty="0" smtClean="0">
                <a:latin typeface="Colonna MT" pitchFamily="82" charset="0"/>
              </a:rPr>
              <a:t>vaheaegadega Helsingi Ülikooli</a:t>
            </a:r>
            <a:r>
              <a:rPr lang="et-EE" sz="4200" dirty="0">
                <a:latin typeface="Colonna MT" pitchFamily="82" charset="0"/>
              </a:rPr>
              <a:t> kursustel. Tegutses aastail 1883–1893 peamiselt Tartus, oli Postimehe kaastööline, 1888–1893 ka toimetuse liige, tegeles iseseisvalt ka oma haridustaseme tõstmisega. Oli 1894–1902 ajakirja Linda (Pärnus) ja 1906–1919 Ristirahva Pühapäevalehe toimetaja, 1912 ka Tallinna Päevalehe väljaandja ja vastutav toimetaja. Laia silmaringiga viljakas harrastusajaloolane, avaldanud esimese suurema Eesti ajaloo ülevaate (1912–1913), samuti raamatuid soome-ugri rahvaste ajaloost ja kultuurist. Umbes 20 trükist Eesti ja maailma ajaloost</a:t>
            </a:r>
            <a:r>
              <a:rPr lang="et-EE" sz="4200" dirty="0" smtClean="0">
                <a:latin typeface="Colonna MT" pitchFamily="82" charset="0"/>
              </a:rPr>
              <a:t>.</a:t>
            </a:r>
            <a:endParaRPr lang="et-EE" sz="4200" dirty="0">
              <a:latin typeface="Colonna MT" pitchFamily="82" charset="0"/>
            </a:endParaRPr>
          </a:p>
          <a:p>
            <a:pPr marL="137160" indent="0">
              <a:buNone/>
            </a:pPr>
            <a:endParaRPr lang="et-EE" dirty="0"/>
          </a:p>
        </p:txBody>
      </p:sp>
    </p:spTree>
    <p:extLst>
      <p:ext uri="{BB962C8B-B14F-4D97-AF65-F5344CB8AC3E}">
        <p14:creationId xmlns:p14="http://schemas.microsoft.com/office/powerpoint/2010/main" val="12414390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70186"/>
          </a:xfrm>
        </p:spPr>
        <p:txBody>
          <a:bodyPr>
            <a:normAutofit fontScale="90000"/>
          </a:bodyPr>
          <a:lstStyle/>
          <a:p>
            <a:r>
              <a:rPr lang="et-EE" sz="6000" dirty="0" smtClean="0">
                <a:effectLst/>
                <a:latin typeface="Colonna MT" pitchFamily="82" charset="0"/>
              </a:rPr>
              <a:t>ELMAR PÄSS</a:t>
            </a:r>
            <a:br>
              <a:rPr lang="et-EE" sz="6000" dirty="0" smtClean="0">
                <a:effectLst/>
                <a:latin typeface="Colonna MT" pitchFamily="82" charset="0"/>
              </a:rPr>
            </a:br>
            <a:r>
              <a:rPr lang="et-EE" sz="6000" dirty="0" smtClean="0">
                <a:effectLst/>
                <a:latin typeface="Colonna MT" pitchFamily="82" charset="0"/>
              </a:rPr>
              <a:t>27.05.1901-15.05.1970</a:t>
            </a:r>
            <a:endParaRPr lang="et-EE" sz="6000" dirty="0">
              <a:effectLst/>
              <a:latin typeface="Colonna MT" pitchFamily="82" charset="0"/>
            </a:endParaRP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11560" y="2060848"/>
            <a:ext cx="2232248" cy="4649124"/>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4" name="Content Placeholder 3"/>
          <p:cNvSpPr>
            <a:spLocks noGrp="1"/>
          </p:cNvSpPr>
          <p:nvPr>
            <p:ph sz="half" idx="2"/>
          </p:nvPr>
        </p:nvSpPr>
        <p:spPr>
          <a:xfrm>
            <a:off x="2915816" y="1916832"/>
            <a:ext cx="6048672" cy="4824536"/>
          </a:xfrm>
        </p:spPr>
        <p:txBody>
          <a:bodyPr>
            <a:noAutofit/>
          </a:bodyPr>
          <a:lstStyle/>
          <a:p>
            <a:pPr marL="137160" indent="0">
              <a:buNone/>
            </a:pPr>
            <a:r>
              <a:rPr lang="et-EE" sz="1600" dirty="0" smtClean="0">
                <a:latin typeface="Colonna MT" pitchFamily="82" charset="0"/>
              </a:rPr>
              <a:t>oli talupidajast </a:t>
            </a:r>
            <a:r>
              <a:rPr lang="et-EE" sz="1600" dirty="0">
                <a:latin typeface="Colonna MT" pitchFamily="82" charset="0"/>
              </a:rPr>
              <a:t>möldri </a:t>
            </a:r>
            <a:r>
              <a:rPr lang="et-EE" sz="1600" dirty="0" smtClean="0">
                <a:latin typeface="Colonna MT" pitchFamily="82" charset="0"/>
              </a:rPr>
              <a:t>poeg, kellest sai folklorist. Lõpetas 1922</a:t>
            </a:r>
            <a:r>
              <a:rPr lang="et-EE" sz="1600" dirty="0">
                <a:latin typeface="Colonna MT" pitchFamily="82" charset="0"/>
              </a:rPr>
              <a:t> </a:t>
            </a:r>
            <a:r>
              <a:rPr lang="et-EE" sz="1600" dirty="0" smtClean="0">
                <a:latin typeface="Colonna MT" pitchFamily="82" charset="0"/>
              </a:rPr>
              <a:t>Valga </a:t>
            </a:r>
            <a:r>
              <a:rPr lang="et-EE" sz="1600" dirty="0">
                <a:latin typeface="Colonna MT" pitchFamily="82" charset="0"/>
              </a:rPr>
              <a:t>Poeglastegümnaasiumi, 1926 TÜ </a:t>
            </a:r>
            <a:r>
              <a:rPr lang="et-EE" sz="1600" i="1" dirty="0" smtClean="0">
                <a:latin typeface="Colonna MT" pitchFamily="82" charset="0"/>
              </a:rPr>
              <a:t>mag. </a:t>
            </a:r>
            <a:r>
              <a:rPr lang="et-EE" sz="1600" i="1" dirty="0">
                <a:latin typeface="Colonna MT" pitchFamily="82" charset="0"/>
              </a:rPr>
              <a:t>p</a:t>
            </a:r>
            <a:r>
              <a:rPr lang="et-EE" sz="1600" i="1" dirty="0" smtClean="0">
                <a:latin typeface="Colonna MT" pitchFamily="82" charset="0"/>
              </a:rPr>
              <a:t>hil </a:t>
            </a:r>
            <a:r>
              <a:rPr lang="et-EE" sz="1600" dirty="0" smtClean="0">
                <a:latin typeface="Colonna MT" pitchFamily="82" charset="0"/>
              </a:rPr>
              <a:t>Kraadiga. Filoloogia-kandidaat </a:t>
            </a:r>
            <a:r>
              <a:rPr lang="et-EE" sz="1600" dirty="0">
                <a:latin typeface="Colonna MT" pitchFamily="82" charset="0"/>
              </a:rPr>
              <a:t>(ümber atesteeritud 1947), 1933–37 TÜ </a:t>
            </a:r>
            <a:r>
              <a:rPr lang="et-EE" sz="1600" dirty="0" smtClean="0">
                <a:latin typeface="Colonna MT" pitchFamily="82" charset="0"/>
              </a:rPr>
              <a:t>stipendiaat rahva- luule</a:t>
            </a:r>
            <a:r>
              <a:rPr lang="et-EE" sz="1600" dirty="0">
                <a:latin typeface="Colonna MT" pitchFamily="82" charset="0"/>
              </a:rPr>
              <a:t> alal, 1937–39 doktorant (väitekiri "Mardi-Kadri kultus" jäi </a:t>
            </a:r>
            <a:r>
              <a:rPr lang="et-EE" sz="1600" dirty="0" smtClean="0">
                <a:latin typeface="Colonna MT" pitchFamily="82" charset="0"/>
              </a:rPr>
              <a:t>kaits-mata </a:t>
            </a:r>
            <a:r>
              <a:rPr lang="et-EE" sz="1600" dirty="0">
                <a:latin typeface="Colonna MT" pitchFamily="82" charset="0"/>
              </a:rPr>
              <a:t>ühe oponendi vastuseisu tõttu). Oli 1926–27 Tartu Tehnika </a:t>
            </a:r>
            <a:r>
              <a:rPr lang="et-EE" sz="1600" dirty="0" smtClean="0">
                <a:latin typeface="Colonna MT" pitchFamily="82" charset="0"/>
              </a:rPr>
              <a:t>Ühisgümnaasiumi</a:t>
            </a:r>
            <a:r>
              <a:rPr lang="et-EE" sz="1600" dirty="0">
                <a:latin typeface="Colonna MT" pitchFamily="82" charset="0"/>
              </a:rPr>
              <a:t> õpetaja, 1928–32 TÜ eesti ja võrdleva rahvaluule </a:t>
            </a:r>
            <a:r>
              <a:rPr lang="et-EE" sz="1600" dirty="0" smtClean="0">
                <a:latin typeface="Colonna MT" pitchFamily="82" charset="0"/>
              </a:rPr>
              <a:t>õppetooli </a:t>
            </a:r>
            <a:r>
              <a:rPr lang="et-EE" sz="1600" dirty="0">
                <a:latin typeface="Colonna MT" pitchFamily="82" charset="0"/>
              </a:rPr>
              <a:t>assistent (ülemäärane õppejõud), aastast 1939 </a:t>
            </a:r>
            <a:r>
              <a:rPr lang="et-EE" sz="1600" dirty="0" smtClean="0">
                <a:latin typeface="Colonna MT" pitchFamily="82" charset="0"/>
              </a:rPr>
              <a:t>Tallinnas eesti </a:t>
            </a:r>
            <a:r>
              <a:rPr lang="et-EE" sz="1600" dirty="0">
                <a:latin typeface="Colonna MT" pitchFamily="82" charset="0"/>
              </a:rPr>
              <a:t>keele õpetaja (sh aastast 1944 Tallinna </a:t>
            </a:r>
            <a:r>
              <a:rPr lang="et-EE" sz="1600" dirty="0" smtClean="0">
                <a:latin typeface="Colonna MT" pitchFamily="82" charset="0"/>
              </a:rPr>
              <a:t>Mere-koolis</a:t>
            </a:r>
            <a:r>
              <a:rPr lang="et-EE" sz="1600" dirty="0">
                <a:latin typeface="Colonna MT" pitchFamily="82" charset="0"/>
              </a:rPr>
              <a:t>), </a:t>
            </a:r>
            <a:r>
              <a:rPr lang="et-EE" sz="1600" dirty="0" smtClean="0">
                <a:latin typeface="Colonna MT" pitchFamily="82" charset="0"/>
              </a:rPr>
              <a:t>1947–50 Eesti </a:t>
            </a:r>
            <a:r>
              <a:rPr lang="et-EE" sz="1600" dirty="0">
                <a:latin typeface="Colonna MT" pitchFamily="82" charset="0"/>
              </a:rPr>
              <a:t>NSV TA Keele ja </a:t>
            </a:r>
            <a:r>
              <a:rPr lang="et-EE" sz="1600" dirty="0" smtClean="0">
                <a:latin typeface="Colonna MT" pitchFamily="82" charset="0"/>
              </a:rPr>
              <a:t>Kirjanduse Instituudi rahvaluulesektori </a:t>
            </a:r>
            <a:r>
              <a:rPr lang="et-EE" sz="1600" dirty="0">
                <a:latin typeface="Colonna MT" pitchFamily="82" charset="0"/>
              </a:rPr>
              <a:t>vanemteadur, vallandati </a:t>
            </a:r>
            <a:r>
              <a:rPr lang="et-EE" sz="1600" dirty="0" smtClean="0">
                <a:latin typeface="Colonna MT" pitchFamily="82" charset="0"/>
              </a:rPr>
              <a:t>süüdistatuna kodanlikus </a:t>
            </a:r>
            <a:r>
              <a:rPr lang="et-EE" sz="1600" dirty="0">
                <a:latin typeface="Colonna MT" pitchFamily="82" charset="0"/>
              </a:rPr>
              <a:t>natsionalismis. Oli hiljem taas Tallinna Merekooli </a:t>
            </a:r>
            <a:r>
              <a:rPr lang="et-EE" sz="1600" dirty="0" smtClean="0">
                <a:latin typeface="Colonna MT" pitchFamily="82" charset="0"/>
              </a:rPr>
              <a:t>õpetaja.</a:t>
            </a:r>
            <a:r>
              <a:rPr lang="et-EE" sz="1600" dirty="0">
                <a:latin typeface="Colonna MT" pitchFamily="82" charset="0"/>
              </a:rPr>
              <a:t> </a:t>
            </a:r>
            <a:r>
              <a:rPr lang="et-EE" sz="1600" dirty="0" smtClean="0">
                <a:latin typeface="Colonna MT" pitchFamily="82" charset="0"/>
              </a:rPr>
              <a:t>Uurinud</a:t>
            </a:r>
            <a:r>
              <a:rPr lang="et-EE" sz="1600" dirty="0">
                <a:latin typeface="Colonna MT" pitchFamily="82" charset="0"/>
              </a:rPr>
              <a:t> eesti rahvalaulu, </a:t>
            </a:r>
            <a:r>
              <a:rPr lang="et-EE" sz="1600" dirty="0" smtClean="0">
                <a:latin typeface="Colonna MT" pitchFamily="82" charset="0"/>
              </a:rPr>
              <a:t>rahvakombeid ja</a:t>
            </a:r>
            <a:r>
              <a:rPr lang="et-EE" sz="1600" dirty="0">
                <a:latin typeface="Colonna MT" pitchFamily="82" charset="0"/>
              </a:rPr>
              <a:t> </a:t>
            </a:r>
            <a:r>
              <a:rPr lang="et-EE" sz="1600" dirty="0" smtClean="0">
                <a:latin typeface="Colonna MT" pitchFamily="82" charset="0"/>
              </a:rPr>
              <a:t>rahvaluuleteaduse</a:t>
            </a:r>
            <a:r>
              <a:rPr lang="et-EE" sz="1600" dirty="0">
                <a:latin typeface="Colonna MT" pitchFamily="82" charset="0"/>
              </a:rPr>
              <a:t> ajalugu, </a:t>
            </a:r>
            <a:r>
              <a:rPr lang="et-EE" sz="1600" dirty="0" smtClean="0">
                <a:latin typeface="Colonna MT" pitchFamily="82" charset="0"/>
              </a:rPr>
              <a:t>aga ka ingerlaste ja vadjalaste pärimusi</a:t>
            </a:r>
            <a:r>
              <a:rPr lang="et-EE" sz="1600" dirty="0">
                <a:latin typeface="Colonna MT" pitchFamily="82" charset="0"/>
              </a:rPr>
              <a:t>, eriti sünni- ja matusekombeid. Tõstatas ühena </a:t>
            </a:r>
            <a:r>
              <a:rPr lang="et-EE" sz="1600" dirty="0" smtClean="0">
                <a:latin typeface="Colonna MT" pitchFamily="82" charset="0"/>
              </a:rPr>
              <a:t>esimestest Eesti </a:t>
            </a:r>
            <a:r>
              <a:rPr lang="et-EE" sz="1600" dirty="0">
                <a:latin typeface="Colonna MT" pitchFamily="82" charset="0"/>
              </a:rPr>
              <a:t>kirjanduse ja rahvaluule suhete probleemi, </a:t>
            </a:r>
            <a:r>
              <a:rPr lang="et-EE" sz="1600" dirty="0" smtClean="0">
                <a:latin typeface="Colonna MT" pitchFamily="82" charset="0"/>
              </a:rPr>
              <a:t>uuris folkloristika</a:t>
            </a:r>
            <a:r>
              <a:rPr lang="et-EE" sz="1600" dirty="0">
                <a:latin typeface="Colonna MT" pitchFamily="82" charset="0"/>
              </a:rPr>
              <a:t> levimist kirjanduses. </a:t>
            </a:r>
            <a:r>
              <a:rPr lang="et-EE" sz="1600" dirty="0" smtClean="0">
                <a:latin typeface="Colonna MT" pitchFamily="82" charset="0"/>
              </a:rPr>
              <a:t>Viljakas</a:t>
            </a:r>
            <a:r>
              <a:rPr lang="et-EE" sz="1600" dirty="0">
                <a:latin typeface="Colonna MT" pitchFamily="82" charset="0"/>
              </a:rPr>
              <a:t> retsensent, jälgis eesti folkloristika kõrval ka naabermaade </a:t>
            </a:r>
            <a:r>
              <a:rPr lang="et-EE" sz="1600" dirty="0" smtClean="0">
                <a:latin typeface="Colonna MT" pitchFamily="82" charset="0"/>
              </a:rPr>
              <a:t>rahvaluuleväljaandeid </a:t>
            </a:r>
            <a:r>
              <a:rPr lang="et-EE" sz="1600" dirty="0">
                <a:latin typeface="Colonna MT" pitchFamily="82" charset="0"/>
              </a:rPr>
              <a:t>ja uurimusi. ARS(1924–39), Eesti Kirjanduse </a:t>
            </a:r>
            <a:r>
              <a:rPr lang="et-EE" sz="1600" dirty="0" smtClean="0">
                <a:latin typeface="Colonna MT" pitchFamily="82" charset="0"/>
              </a:rPr>
              <a:t>Seltsi ja Õpetatud </a:t>
            </a:r>
            <a:r>
              <a:rPr lang="et-EE" sz="1600" dirty="0">
                <a:latin typeface="Colonna MT" pitchFamily="82" charset="0"/>
              </a:rPr>
              <a:t>Eesti Seltsi </a:t>
            </a:r>
            <a:r>
              <a:rPr lang="et-EE" sz="1600" dirty="0" smtClean="0">
                <a:latin typeface="Colonna MT" pitchFamily="82" charset="0"/>
              </a:rPr>
              <a:t>tegevliige</a:t>
            </a:r>
            <a:r>
              <a:rPr lang="et-EE" sz="1600" dirty="0">
                <a:latin typeface="Colonna MT" pitchFamily="82" charset="0"/>
              </a:rPr>
              <a:t>. 50 teadustrükist</a:t>
            </a:r>
            <a:r>
              <a:rPr lang="et-EE" sz="1600" dirty="0" smtClean="0">
                <a:latin typeface="Colonna MT" pitchFamily="82" charset="0"/>
              </a:rPr>
              <a:t>.</a:t>
            </a:r>
            <a:endParaRPr lang="et-EE" sz="1600" dirty="0">
              <a:latin typeface="Colonna MT" pitchFamily="82" charset="0"/>
            </a:endParaRPr>
          </a:p>
          <a:p>
            <a:pPr marL="137160" indent="0">
              <a:buNone/>
            </a:pPr>
            <a:endParaRPr lang="et-EE" sz="1400" dirty="0">
              <a:latin typeface="Colonna MT" pitchFamily="82" charset="0"/>
            </a:endParaRPr>
          </a:p>
        </p:txBody>
      </p:sp>
    </p:spTree>
    <p:extLst>
      <p:ext uri="{BB962C8B-B14F-4D97-AF65-F5344CB8AC3E}">
        <p14:creationId xmlns:p14="http://schemas.microsoft.com/office/powerpoint/2010/main" val="36651738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923702"/>
          </a:xfrm>
        </p:spPr>
        <p:txBody>
          <a:bodyPr/>
          <a:lstStyle/>
          <a:p>
            <a:r>
              <a:rPr lang="et-EE" dirty="0" smtClean="0">
                <a:latin typeface="Colonna MT" pitchFamily="82" charset="0"/>
              </a:rPr>
              <a:t>TARTU  ÜLIKOOLI  ÕPPEJÕUD</a:t>
            </a:r>
            <a:endParaRPr lang="et-EE" dirty="0">
              <a:latin typeface="Colonna MT" pitchFamily="82" charset="0"/>
            </a:endParaRPr>
          </a:p>
        </p:txBody>
      </p:sp>
      <p:sp>
        <p:nvSpPr>
          <p:cNvPr id="3" name="Text Placeholder 2"/>
          <p:cNvSpPr>
            <a:spLocks noGrp="1"/>
          </p:cNvSpPr>
          <p:nvPr>
            <p:ph type="body" idx="1"/>
          </p:nvPr>
        </p:nvSpPr>
        <p:spPr>
          <a:xfrm>
            <a:off x="457200" y="1124744"/>
            <a:ext cx="4040188" cy="1584176"/>
          </a:xfrm>
        </p:spPr>
        <p:txBody>
          <a:bodyPr>
            <a:normAutofit lnSpcReduction="10000"/>
          </a:bodyPr>
          <a:lstStyle/>
          <a:p>
            <a:pPr algn="ctr"/>
            <a:r>
              <a:rPr lang="et-EE" dirty="0" smtClean="0">
                <a:latin typeface="Colonna MT" pitchFamily="82" charset="0"/>
              </a:rPr>
              <a:t>RAHVALUULETEADLANE ROFESSOR</a:t>
            </a:r>
          </a:p>
          <a:p>
            <a:pPr algn="ctr"/>
            <a:r>
              <a:rPr lang="et-EE" dirty="0" smtClean="0">
                <a:latin typeface="Colonna MT" pitchFamily="82" charset="0"/>
              </a:rPr>
              <a:t>Eduard laugaste</a:t>
            </a:r>
          </a:p>
          <a:p>
            <a:pPr algn="ctr"/>
            <a:r>
              <a:rPr lang="et-EE" dirty="0" smtClean="0">
                <a:latin typeface="Colonna MT" pitchFamily="82" charset="0"/>
              </a:rPr>
              <a:t>22.05.1909-30.08.1994</a:t>
            </a:r>
            <a:endParaRPr lang="et-EE" dirty="0">
              <a:latin typeface="Colonna MT" pitchFamily="82" charset="0"/>
            </a:endParaRPr>
          </a:p>
        </p:txBody>
      </p:sp>
      <p:sp>
        <p:nvSpPr>
          <p:cNvPr id="4" name="Text Placeholder 3"/>
          <p:cNvSpPr>
            <a:spLocks noGrp="1"/>
          </p:cNvSpPr>
          <p:nvPr>
            <p:ph type="body" sz="half" idx="3"/>
          </p:nvPr>
        </p:nvSpPr>
        <p:spPr>
          <a:xfrm>
            <a:off x="4645025" y="1124744"/>
            <a:ext cx="4041775" cy="1512168"/>
          </a:xfrm>
        </p:spPr>
        <p:txBody>
          <a:bodyPr>
            <a:normAutofit fontScale="92500" lnSpcReduction="10000"/>
          </a:bodyPr>
          <a:lstStyle/>
          <a:p>
            <a:pPr algn="ctr"/>
            <a:r>
              <a:rPr lang="et-EE" dirty="0" smtClean="0">
                <a:latin typeface="Colonna MT" pitchFamily="82" charset="0"/>
              </a:rPr>
              <a:t>KEELETEADLANE  </a:t>
            </a:r>
          </a:p>
          <a:p>
            <a:pPr algn="ctr"/>
            <a:r>
              <a:rPr lang="et-EE" dirty="0" smtClean="0">
                <a:latin typeface="Colonna MT" pitchFamily="82" charset="0"/>
              </a:rPr>
              <a:t>DOTSENT</a:t>
            </a:r>
          </a:p>
          <a:p>
            <a:pPr algn="ctr"/>
            <a:r>
              <a:rPr lang="et-EE" dirty="0" smtClean="0">
                <a:latin typeface="Colonna MT" pitchFamily="82" charset="0"/>
              </a:rPr>
              <a:t>Gerda laugaste</a:t>
            </a:r>
          </a:p>
          <a:p>
            <a:pPr algn="ctr"/>
            <a:r>
              <a:rPr lang="et-EE" dirty="0" smtClean="0">
                <a:latin typeface="Colonna MT" pitchFamily="82" charset="0"/>
              </a:rPr>
              <a:t>24.06.1910-04.12.1992</a:t>
            </a:r>
            <a:endParaRPr lang="et-EE" dirty="0">
              <a:latin typeface="Colonna MT" pitchFamily="82" charset="0"/>
            </a:endParaRPr>
          </a:p>
        </p:txBody>
      </p:sp>
      <p:pic>
        <p:nvPicPr>
          <p:cNvPr id="8" name="Content Placeholder 7"/>
          <p:cNvPicPr>
            <a:picLocks noGrp="1" noChangeAspect="1"/>
          </p:cNvPicPr>
          <p:nvPr>
            <p:ph sz="quarter" idx="4"/>
          </p:nvPr>
        </p:nvPicPr>
        <p:blipFill>
          <a:blip r:embed="rId2">
            <a:extLst>
              <a:ext uri="{28A0092B-C50C-407E-A947-70E740481C1C}">
                <a14:useLocalDpi xmlns:a14="http://schemas.microsoft.com/office/drawing/2010/main" val="0"/>
              </a:ext>
            </a:extLst>
          </a:blip>
          <a:stretch>
            <a:fillRect/>
          </a:stretch>
        </p:blipFill>
        <p:spPr>
          <a:xfrm>
            <a:off x="5249891" y="2852936"/>
            <a:ext cx="2634477" cy="3600399"/>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6" name="Content Placeholder 5"/>
          <p:cNvPicPr>
            <a:picLocks noGrp="1" noChangeAspect="1"/>
          </p:cNvPicPr>
          <p:nvPr>
            <p:ph sz="quarter" idx="2"/>
          </p:nvPr>
        </p:nvPicPr>
        <p:blipFill>
          <a:blip r:embed="rId3">
            <a:extLst>
              <a:ext uri="{28A0092B-C50C-407E-A947-70E740481C1C}">
                <a14:useLocalDpi xmlns:a14="http://schemas.microsoft.com/office/drawing/2010/main" val="0"/>
              </a:ext>
            </a:extLst>
          </a:blip>
          <a:stretch>
            <a:fillRect/>
          </a:stretch>
        </p:blipFill>
        <p:spPr>
          <a:xfrm>
            <a:off x="1331640" y="2924944"/>
            <a:ext cx="2448272" cy="352839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1524533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sz="6000" dirty="0" smtClean="0">
                <a:effectLst/>
                <a:latin typeface="Colonna MT" pitchFamily="82" charset="0"/>
              </a:rPr>
              <a:t>KÜLALISLAHKE  KODU</a:t>
            </a:r>
            <a:endParaRPr lang="et-EE" sz="6000" dirty="0">
              <a:effectLst/>
              <a:latin typeface="Colonna MT" pitchFamily="82" charset="0"/>
            </a:endParaRPr>
          </a:p>
        </p:txBody>
      </p:sp>
      <p:pic>
        <p:nvPicPr>
          <p:cNvPr id="5" name="Content Placeholder 4"/>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179512" y="2276872"/>
            <a:ext cx="4824535" cy="316835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4" name="Content Placeholder 3"/>
          <p:cNvSpPr>
            <a:spLocks noGrp="1"/>
          </p:cNvSpPr>
          <p:nvPr>
            <p:ph sz="half" idx="2"/>
          </p:nvPr>
        </p:nvSpPr>
        <p:spPr>
          <a:xfrm>
            <a:off x="5076056" y="1600200"/>
            <a:ext cx="3610744" cy="4525963"/>
          </a:xfrm>
        </p:spPr>
        <p:txBody>
          <a:bodyPr/>
          <a:lstStyle/>
          <a:p>
            <a:pPr marL="137160" indent="0" algn="ctr">
              <a:buNone/>
            </a:pPr>
            <a:r>
              <a:rPr lang="et-EE" dirty="0">
                <a:latin typeface="Colonna MT" pitchFamily="82" charset="0"/>
              </a:rPr>
              <a:t>ajakirjas </a:t>
            </a:r>
            <a:endParaRPr lang="et-EE" dirty="0" smtClean="0">
              <a:latin typeface="Colonna MT" pitchFamily="82" charset="0"/>
            </a:endParaRPr>
          </a:p>
          <a:p>
            <a:pPr marL="137160" indent="0" algn="ctr">
              <a:buNone/>
            </a:pPr>
            <a:r>
              <a:rPr lang="et-EE" dirty="0" smtClean="0">
                <a:latin typeface="Colonna MT" pitchFamily="82" charset="0"/>
              </a:rPr>
              <a:t>Keel </a:t>
            </a:r>
            <a:r>
              <a:rPr lang="et-EE" dirty="0">
                <a:latin typeface="Colonna MT" pitchFamily="82" charset="0"/>
              </a:rPr>
              <a:t>ja Kirjandus </a:t>
            </a:r>
            <a:endParaRPr lang="et-EE" dirty="0" smtClean="0">
              <a:latin typeface="Colonna MT" pitchFamily="82" charset="0"/>
            </a:endParaRPr>
          </a:p>
          <a:p>
            <a:pPr marL="137160" indent="0" algn="ctr">
              <a:buNone/>
            </a:pPr>
            <a:r>
              <a:rPr lang="et-EE" dirty="0" smtClean="0">
                <a:latin typeface="Colonna MT" pitchFamily="82" charset="0"/>
              </a:rPr>
              <a:t>1983</a:t>
            </a:r>
            <a:r>
              <a:rPr lang="et-EE" dirty="0">
                <a:latin typeface="Colonna MT" pitchFamily="82" charset="0"/>
              </a:rPr>
              <a:t>. aasta 11. </a:t>
            </a:r>
            <a:r>
              <a:rPr lang="et-EE" dirty="0" smtClean="0">
                <a:latin typeface="Colonna MT" pitchFamily="82" charset="0"/>
              </a:rPr>
              <a:t>numbris</a:t>
            </a:r>
          </a:p>
          <a:p>
            <a:pPr marL="137160" indent="0" algn="ctr">
              <a:buNone/>
            </a:pPr>
            <a:r>
              <a:rPr lang="et-EE" dirty="0">
                <a:latin typeface="Colonna MT" pitchFamily="82" charset="0"/>
              </a:rPr>
              <a:t>m</a:t>
            </a:r>
            <a:r>
              <a:rPr lang="et-EE" dirty="0" smtClean="0">
                <a:latin typeface="Colonna MT" pitchFamily="82" charset="0"/>
              </a:rPr>
              <a:t>eenutab</a:t>
            </a:r>
          </a:p>
          <a:p>
            <a:pPr marL="137160" indent="0" algn="ctr">
              <a:buNone/>
            </a:pPr>
            <a:r>
              <a:rPr lang="et-EE" dirty="0" smtClean="0">
                <a:latin typeface="Colonna MT" pitchFamily="82" charset="0"/>
              </a:rPr>
              <a:t>Aino Undla-Põldmäe</a:t>
            </a:r>
          </a:p>
          <a:p>
            <a:pPr marL="137160" indent="0" algn="ctr">
              <a:buNone/>
            </a:pPr>
            <a:r>
              <a:rPr lang="et-EE" dirty="0">
                <a:latin typeface="Colonna MT" pitchFamily="82" charset="0"/>
              </a:rPr>
              <a:t>t</a:t>
            </a:r>
            <a:r>
              <a:rPr lang="et-EE" dirty="0" smtClean="0">
                <a:latin typeface="Colonna MT" pitchFamily="82" charset="0"/>
              </a:rPr>
              <a:t>untud kultuuriinimesi,</a:t>
            </a:r>
          </a:p>
          <a:p>
            <a:pPr marL="137160" indent="0" algn="ctr">
              <a:buNone/>
            </a:pPr>
            <a:r>
              <a:rPr lang="et-EE" dirty="0">
                <a:latin typeface="Colonna MT" pitchFamily="82" charset="0"/>
              </a:rPr>
              <a:t>k</a:t>
            </a:r>
            <a:r>
              <a:rPr lang="et-EE" dirty="0" smtClean="0">
                <a:latin typeface="Colonna MT" pitchFamily="82" charset="0"/>
              </a:rPr>
              <a:t>es  olid külalisteks tema isakodus Kadrinas</a:t>
            </a:r>
            <a:endParaRPr lang="et-EE" dirty="0">
              <a:latin typeface="Colonna MT" pitchFamily="82" charset="0"/>
            </a:endParaRPr>
          </a:p>
        </p:txBody>
      </p:sp>
    </p:spTree>
    <p:extLst>
      <p:ext uri="{BB962C8B-B14F-4D97-AF65-F5344CB8AC3E}">
        <p14:creationId xmlns:p14="http://schemas.microsoft.com/office/powerpoint/2010/main" val="799174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1512168"/>
          </a:xfrm>
        </p:spPr>
        <p:txBody>
          <a:bodyPr>
            <a:normAutofit fontScale="90000"/>
          </a:bodyPr>
          <a:lstStyle/>
          <a:p>
            <a:r>
              <a:rPr lang="et-EE" sz="6000" dirty="0" smtClean="0">
                <a:latin typeface="Colonna MT" pitchFamily="82" charset="0"/>
              </a:rPr>
              <a:t>GUSTAV SUITS</a:t>
            </a:r>
            <a:br>
              <a:rPr lang="et-EE" sz="6000" dirty="0" smtClean="0">
                <a:latin typeface="Colonna MT" pitchFamily="82" charset="0"/>
              </a:rPr>
            </a:br>
            <a:r>
              <a:rPr lang="et-EE" sz="6000" dirty="0" smtClean="0">
                <a:latin typeface="Colonna MT" pitchFamily="82" charset="0"/>
              </a:rPr>
              <a:t>30.11.1883 – 23.05.1956</a:t>
            </a:r>
            <a:endParaRPr lang="et-EE" sz="6000" dirty="0">
              <a:latin typeface="Colonna MT" pitchFamily="82" charset="0"/>
            </a:endParaRPr>
          </a:p>
        </p:txBody>
      </p:sp>
      <p:pic>
        <p:nvPicPr>
          <p:cNvPr id="5" name="Content Placeholder 4"/>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458143" y="2060848"/>
            <a:ext cx="3744416" cy="396044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4" name="Content Placeholder 3"/>
          <p:cNvSpPr>
            <a:spLocks noGrp="1"/>
          </p:cNvSpPr>
          <p:nvPr>
            <p:ph sz="half" idx="2"/>
          </p:nvPr>
        </p:nvSpPr>
        <p:spPr>
          <a:xfrm>
            <a:off x="4355976" y="1600200"/>
            <a:ext cx="4536504" cy="4853136"/>
          </a:xfrm>
        </p:spPr>
        <p:txBody>
          <a:bodyPr>
            <a:noAutofit/>
          </a:bodyPr>
          <a:lstStyle/>
          <a:p>
            <a:pPr marL="137160" indent="0">
              <a:buNone/>
            </a:pPr>
            <a:endParaRPr lang="et-EE" sz="1800" dirty="0" smtClean="0">
              <a:latin typeface="Colonna MT" pitchFamily="82" charset="0"/>
            </a:endParaRPr>
          </a:p>
          <a:p>
            <a:pPr marL="137160" indent="0">
              <a:buNone/>
            </a:pPr>
            <a:r>
              <a:rPr lang="et-EE" sz="1800" dirty="0" smtClean="0">
                <a:latin typeface="Colonna MT" pitchFamily="82" charset="0"/>
              </a:rPr>
              <a:t>Kahtlemata kõige markantsem külaline Krimmide peres. Oli Aino Undla-Põldmäe otsene ülemus Akadeemilises Kirjandus-ühingus, mille ta ise 1924 asutas.</a:t>
            </a:r>
            <a:endParaRPr lang="et-EE" sz="1800" dirty="0">
              <a:latin typeface="Colonna MT" pitchFamily="82" charset="0"/>
            </a:endParaRPr>
          </a:p>
          <a:p>
            <a:pPr marL="137160" indent="0">
              <a:buNone/>
            </a:pPr>
            <a:r>
              <a:rPr lang="et-EE" sz="1800" dirty="0">
                <a:latin typeface="Colonna MT" pitchFamily="82" charset="0"/>
              </a:rPr>
              <a:t>O</a:t>
            </a:r>
            <a:r>
              <a:rPr lang="et-EE" sz="1800" dirty="0" smtClean="0">
                <a:latin typeface="Colonna MT" pitchFamily="82" charset="0"/>
              </a:rPr>
              <a:t>li </a:t>
            </a:r>
            <a:r>
              <a:rPr lang="et-EE" sz="1800" dirty="0">
                <a:latin typeface="Colonna MT" pitchFamily="82" charset="0"/>
              </a:rPr>
              <a:t>rühmituse </a:t>
            </a:r>
            <a:r>
              <a:rPr lang="et-EE" sz="1800" dirty="0" smtClean="0">
                <a:latin typeface="Colonna MT" pitchFamily="82" charset="0"/>
              </a:rPr>
              <a:t>Noor-Eesti</a:t>
            </a:r>
            <a:r>
              <a:rPr lang="et-EE" sz="1800" dirty="0">
                <a:latin typeface="Colonna MT" pitchFamily="82" charset="0"/>
              </a:rPr>
              <a:t> vaimseid juhte, nende omanimeliste almanahhide </a:t>
            </a:r>
            <a:r>
              <a:rPr lang="et-EE" sz="1800" dirty="0" smtClean="0">
                <a:latin typeface="Colonna MT" pitchFamily="82" charset="0"/>
              </a:rPr>
              <a:t>toimetaja</a:t>
            </a:r>
            <a:r>
              <a:rPr lang="et-EE" sz="1800" dirty="0">
                <a:latin typeface="Colonna MT" pitchFamily="82" charset="0"/>
              </a:rPr>
              <a:t>. Noor-Eesti esimese almanahhi </a:t>
            </a:r>
            <a:r>
              <a:rPr lang="et-EE" sz="1800" dirty="0" smtClean="0">
                <a:latin typeface="Colonna MT" pitchFamily="82" charset="0"/>
              </a:rPr>
              <a:t>sissejuha-tusest </a:t>
            </a:r>
            <a:r>
              <a:rPr lang="et-EE" sz="1800" dirty="0">
                <a:latin typeface="Colonna MT" pitchFamily="82" charset="0"/>
              </a:rPr>
              <a:t>pärineb ka Suitsu paljutsiteeritud üleskutse: "Olgem eestlased, aga saagem ka eurooplasteks</a:t>
            </a:r>
            <a:r>
              <a:rPr lang="et-EE" sz="1800" dirty="0" smtClean="0">
                <a:latin typeface="Colonna MT" pitchFamily="82" charset="0"/>
              </a:rPr>
              <a:t>!".</a:t>
            </a:r>
          </a:p>
          <a:p>
            <a:pPr marL="137160" indent="0">
              <a:buNone/>
            </a:pPr>
            <a:r>
              <a:rPr lang="et-EE" sz="1800" dirty="0" smtClean="0">
                <a:latin typeface="Colonna MT" pitchFamily="82" charset="0"/>
              </a:rPr>
              <a:t>1821-1944</a:t>
            </a:r>
            <a:r>
              <a:rPr lang="et-EE" sz="1800" dirty="0">
                <a:latin typeface="Colonna MT" pitchFamily="82" charset="0"/>
              </a:rPr>
              <a:t> töötas Suits Tartu Ülikooli eesti ja üldise </a:t>
            </a:r>
            <a:r>
              <a:rPr lang="et-EE" sz="1800" dirty="0" smtClean="0">
                <a:latin typeface="Colonna MT" pitchFamily="82" charset="0"/>
              </a:rPr>
              <a:t>kirjandusloo</a:t>
            </a:r>
            <a:r>
              <a:rPr lang="et-EE" sz="1800" dirty="0">
                <a:latin typeface="Colonna MT" pitchFamily="82" charset="0"/>
              </a:rPr>
              <a:t> õppejõuna (professor alates </a:t>
            </a:r>
            <a:r>
              <a:rPr lang="et-EE" sz="1800" dirty="0" smtClean="0">
                <a:latin typeface="Colonna MT" pitchFamily="82" charset="0"/>
              </a:rPr>
              <a:t>1931), </a:t>
            </a:r>
            <a:r>
              <a:rPr lang="et-EE" sz="1800" dirty="0">
                <a:latin typeface="Colonna MT" pitchFamily="82" charset="0"/>
              </a:rPr>
              <a:t>olles õpilaste seas väga populaarne. </a:t>
            </a:r>
            <a:r>
              <a:rPr lang="et-EE" sz="1800" dirty="0" smtClean="0">
                <a:latin typeface="Colonna MT" pitchFamily="82" charset="0"/>
              </a:rPr>
              <a:t>1935</a:t>
            </a:r>
            <a:r>
              <a:rPr lang="et-EE" sz="1800" dirty="0">
                <a:latin typeface="Colonna MT" pitchFamily="82" charset="0"/>
              </a:rPr>
              <a:t>. aastast oli ta </a:t>
            </a:r>
            <a:r>
              <a:rPr lang="et-EE" sz="1800" dirty="0" smtClean="0">
                <a:latin typeface="Colonna MT" pitchFamily="82" charset="0"/>
              </a:rPr>
              <a:t>Uppsala </a:t>
            </a:r>
            <a:r>
              <a:rPr lang="et-EE" sz="1800" dirty="0">
                <a:latin typeface="Colonna MT" pitchFamily="82" charset="0"/>
              </a:rPr>
              <a:t>ülikooli audoktor</a:t>
            </a:r>
            <a:r>
              <a:rPr lang="et-EE" sz="1800" dirty="0" smtClean="0">
                <a:latin typeface="Colonna MT" pitchFamily="82" charset="0"/>
              </a:rPr>
              <a:t>.</a:t>
            </a:r>
          </a:p>
          <a:p>
            <a:pPr marL="137160" indent="0">
              <a:buNone/>
            </a:pPr>
            <a:endParaRPr lang="et-EE" sz="1800" dirty="0">
              <a:latin typeface="Colonna MT" pitchFamily="82" charset="0"/>
            </a:endParaRPr>
          </a:p>
          <a:p>
            <a:r>
              <a:rPr lang="et-EE" sz="1800" dirty="0"/>
              <a:t> </a:t>
            </a:r>
          </a:p>
          <a:p>
            <a:endParaRPr lang="et-EE" sz="1800" dirty="0"/>
          </a:p>
        </p:txBody>
      </p:sp>
    </p:spTree>
    <p:extLst>
      <p:ext uri="{BB962C8B-B14F-4D97-AF65-F5344CB8AC3E}">
        <p14:creationId xmlns:p14="http://schemas.microsoft.com/office/powerpoint/2010/main" val="18566300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26170"/>
          </a:xfrm>
        </p:spPr>
        <p:txBody>
          <a:bodyPr>
            <a:noAutofit/>
          </a:bodyPr>
          <a:lstStyle/>
          <a:p>
            <a:r>
              <a:rPr lang="et-EE" sz="6000" dirty="0" smtClean="0">
                <a:latin typeface="Colonna MT" pitchFamily="82" charset="0"/>
              </a:rPr>
              <a:t>AKADEEMILINE </a:t>
            </a:r>
            <a:br>
              <a:rPr lang="et-EE" sz="6000" dirty="0" smtClean="0">
                <a:latin typeface="Colonna MT" pitchFamily="82" charset="0"/>
              </a:rPr>
            </a:br>
            <a:r>
              <a:rPr lang="et-EE" sz="6000" dirty="0" smtClean="0">
                <a:latin typeface="Colonna MT" pitchFamily="82" charset="0"/>
              </a:rPr>
              <a:t>KIRJANDUÜHING</a:t>
            </a:r>
            <a:endParaRPr lang="et-EE" sz="6000" dirty="0">
              <a:latin typeface="Colonna MT" pitchFamily="82" charset="0"/>
            </a:endParaRP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76971" y="2564904"/>
            <a:ext cx="5128927" cy="316835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4" name="Content Placeholder 3"/>
          <p:cNvSpPr>
            <a:spLocks noGrp="1"/>
          </p:cNvSpPr>
          <p:nvPr>
            <p:ph sz="half" idx="2"/>
          </p:nvPr>
        </p:nvSpPr>
        <p:spPr>
          <a:xfrm>
            <a:off x="5364088" y="1844824"/>
            <a:ext cx="3600400" cy="4680520"/>
          </a:xfrm>
        </p:spPr>
        <p:txBody>
          <a:bodyPr>
            <a:normAutofit fontScale="47500" lnSpcReduction="20000"/>
          </a:bodyPr>
          <a:lstStyle/>
          <a:p>
            <a:pPr marL="137160" indent="0">
              <a:buNone/>
            </a:pPr>
            <a:endParaRPr lang="et-EE" sz="2200" dirty="0" smtClean="0">
              <a:latin typeface="Colonna MT" pitchFamily="82" charset="0"/>
            </a:endParaRPr>
          </a:p>
          <a:p>
            <a:pPr marL="137160" indent="0">
              <a:buNone/>
            </a:pPr>
            <a:r>
              <a:rPr lang="et-EE" sz="4000" dirty="0" smtClean="0">
                <a:latin typeface="Colonna MT" pitchFamily="82" charset="0"/>
              </a:rPr>
              <a:t>oli </a:t>
            </a:r>
            <a:r>
              <a:rPr lang="et-EE" sz="4000" dirty="0">
                <a:latin typeface="Colonna MT" pitchFamily="82" charset="0"/>
              </a:rPr>
              <a:t>aastatel </a:t>
            </a:r>
            <a:r>
              <a:rPr lang="et-EE" sz="4000" dirty="0" smtClean="0">
                <a:latin typeface="Colonna MT" pitchFamily="82" charset="0"/>
              </a:rPr>
              <a:t>1924-1941</a:t>
            </a:r>
            <a:r>
              <a:rPr lang="et-EE" sz="4000" dirty="0">
                <a:latin typeface="Colonna MT" pitchFamily="82" charset="0"/>
              </a:rPr>
              <a:t> Tartus </a:t>
            </a:r>
            <a:endParaRPr lang="et-EE" sz="4000" dirty="0" smtClean="0">
              <a:latin typeface="Colonna MT" pitchFamily="82" charset="0"/>
            </a:endParaRPr>
          </a:p>
          <a:p>
            <a:pPr marL="137160" indent="0">
              <a:buNone/>
            </a:pPr>
            <a:r>
              <a:rPr lang="et-EE" sz="4000" dirty="0" smtClean="0">
                <a:latin typeface="Colonna MT" pitchFamily="82" charset="0"/>
              </a:rPr>
              <a:t>töötanud kirjandusteadlaste moodustatud</a:t>
            </a:r>
            <a:r>
              <a:rPr lang="et-EE" sz="4000" dirty="0">
                <a:latin typeface="Colonna MT" pitchFamily="82" charset="0"/>
              </a:rPr>
              <a:t> </a:t>
            </a:r>
            <a:r>
              <a:rPr lang="et-EE" sz="4000" dirty="0" smtClean="0">
                <a:latin typeface="Colonna MT" pitchFamily="82" charset="0"/>
              </a:rPr>
              <a:t> ühing, </a:t>
            </a:r>
            <a:r>
              <a:rPr lang="et-EE" sz="4000" dirty="0">
                <a:latin typeface="Colonna MT" pitchFamily="82" charset="0"/>
              </a:rPr>
              <a:t>m</a:t>
            </a:r>
            <a:r>
              <a:rPr lang="et-EE" sz="4000" dirty="0" smtClean="0">
                <a:latin typeface="Colonna MT" pitchFamily="82" charset="0"/>
              </a:rPr>
              <a:t>is tegutses</a:t>
            </a:r>
            <a:r>
              <a:rPr lang="et-EE" sz="4000" dirty="0">
                <a:latin typeface="Colonna MT" pitchFamily="82" charset="0"/>
              </a:rPr>
              <a:t> Tartu Ülikooli </a:t>
            </a:r>
            <a:r>
              <a:rPr lang="et-EE" sz="4000" dirty="0" smtClean="0">
                <a:latin typeface="Colonna MT" pitchFamily="82" charset="0"/>
              </a:rPr>
              <a:t>juures.</a:t>
            </a:r>
            <a:endParaRPr lang="et-EE" sz="4000" dirty="0">
              <a:latin typeface="Colonna MT" pitchFamily="82" charset="0"/>
            </a:endParaRPr>
          </a:p>
          <a:p>
            <a:pPr marL="137160" indent="0">
              <a:buNone/>
            </a:pPr>
            <a:r>
              <a:rPr lang="et-EE" sz="4000" dirty="0">
                <a:latin typeface="Colonna MT" pitchFamily="82" charset="0"/>
              </a:rPr>
              <a:t>Ühingu asutaja ja eestvedaja oli Gustav </a:t>
            </a:r>
            <a:r>
              <a:rPr lang="et-EE" sz="4000" dirty="0" smtClean="0">
                <a:latin typeface="Colonna MT" pitchFamily="82" charset="0"/>
              </a:rPr>
              <a:t>Suits.</a:t>
            </a:r>
            <a:r>
              <a:rPr lang="et-EE" sz="4000" dirty="0">
                <a:latin typeface="Colonna MT" pitchFamily="82" charset="0"/>
              </a:rPr>
              <a:t> </a:t>
            </a:r>
            <a:endParaRPr lang="et-EE" sz="4000" dirty="0" smtClean="0">
              <a:latin typeface="Colonna MT" pitchFamily="82" charset="0"/>
            </a:endParaRPr>
          </a:p>
          <a:p>
            <a:pPr marL="137160" indent="0">
              <a:buNone/>
            </a:pPr>
            <a:r>
              <a:rPr lang="et-EE" sz="4000" dirty="0" smtClean="0">
                <a:latin typeface="Colonna MT" pitchFamily="82" charset="0"/>
              </a:rPr>
              <a:t>Eesmärgiks seati kirjanduskultuuri </a:t>
            </a:r>
            <a:r>
              <a:rPr lang="et-EE" sz="4000" dirty="0">
                <a:latin typeface="Colonna MT" pitchFamily="82" charset="0"/>
              </a:rPr>
              <a:t>tõstmine ja kirjanduse teaduslik uurimine. Ühing peab ettekandekoosolekuid, avaldab toimetisi, korraldab näitusi</a:t>
            </a:r>
            <a:r>
              <a:rPr lang="et-EE" sz="4000" dirty="0" smtClean="0">
                <a:latin typeface="Colonna MT" pitchFamily="82" charset="0"/>
              </a:rPr>
              <a:t>.</a:t>
            </a:r>
            <a:endParaRPr lang="et-EE" sz="4000" dirty="0">
              <a:latin typeface="Colonna MT" pitchFamily="82" charset="0"/>
            </a:endParaRPr>
          </a:p>
          <a:p>
            <a:pPr marL="137160" indent="0">
              <a:buNone/>
            </a:pPr>
            <a:r>
              <a:rPr lang="et-EE" sz="4000" dirty="0" smtClean="0">
                <a:latin typeface="Colonna MT" pitchFamily="82" charset="0"/>
              </a:rPr>
              <a:t>Ühing </a:t>
            </a:r>
            <a:r>
              <a:rPr lang="et-EE" sz="4000" dirty="0">
                <a:latin typeface="Colonna MT" pitchFamily="82" charset="0"/>
              </a:rPr>
              <a:t>avaldas </a:t>
            </a:r>
            <a:r>
              <a:rPr lang="et-EE" sz="4000" dirty="0" smtClean="0">
                <a:latin typeface="Colonna MT" pitchFamily="82" charset="0"/>
              </a:rPr>
              <a:t>16 vihikut kirjandusteaduslikke</a:t>
            </a:r>
            <a:r>
              <a:rPr lang="et-EE" sz="4000" dirty="0">
                <a:latin typeface="Colonna MT" pitchFamily="82" charset="0"/>
              </a:rPr>
              <a:t> </a:t>
            </a:r>
            <a:r>
              <a:rPr lang="et-EE" sz="4000" dirty="0" smtClean="0">
                <a:latin typeface="Colonna MT" pitchFamily="82" charset="0"/>
              </a:rPr>
              <a:t>uurimusi.</a:t>
            </a:r>
            <a:endParaRPr lang="et-EE" sz="4000" dirty="0">
              <a:latin typeface="Colonna MT" pitchFamily="82" charset="0"/>
            </a:endParaRPr>
          </a:p>
          <a:p>
            <a:pPr marL="137160" indent="0">
              <a:buNone/>
            </a:pPr>
            <a:endParaRPr lang="et-EE" sz="4000" dirty="0" smtClean="0">
              <a:latin typeface="Colonna MT" pitchFamily="82" charset="0"/>
            </a:endParaRPr>
          </a:p>
          <a:p>
            <a:pPr marL="137160" indent="0">
              <a:buNone/>
            </a:pPr>
            <a:r>
              <a:rPr lang="et-EE" sz="4000" dirty="0" smtClean="0">
                <a:latin typeface="Colonna MT" pitchFamily="82" charset="0"/>
              </a:rPr>
              <a:t>Fotol juhatus 1924-1941</a:t>
            </a:r>
            <a:endParaRPr lang="et-EE" sz="4000" dirty="0">
              <a:latin typeface="Colonna MT" pitchFamily="82" charset="0"/>
            </a:endParaRPr>
          </a:p>
        </p:txBody>
      </p:sp>
    </p:spTree>
    <p:extLst>
      <p:ext uri="{BB962C8B-B14F-4D97-AF65-F5344CB8AC3E}">
        <p14:creationId xmlns:p14="http://schemas.microsoft.com/office/powerpoint/2010/main" val="13678461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1584176"/>
          </a:xfrm>
        </p:spPr>
        <p:txBody>
          <a:bodyPr>
            <a:normAutofit fontScale="90000"/>
          </a:bodyPr>
          <a:lstStyle/>
          <a:p>
            <a:r>
              <a:rPr lang="et-EE" sz="6000" dirty="0" smtClean="0">
                <a:latin typeface="Colonna MT" pitchFamily="82" charset="0"/>
              </a:rPr>
              <a:t>AUGUST ANNIST</a:t>
            </a:r>
            <a:br>
              <a:rPr lang="et-EE" sz="6000" dirty="0" smtClean="0">
                <a:latin typeface="Colonna MT" pitchFamily="82" charset="0"/>
              </a:rPr>
            </a:br>
            <a:r>
              <a:rPr lang="et-EE" sz="6000" dirty="0" smtClean="0">
                <a:latin typeface="Colonna MT" pitchFamily="82" charset="0"/>
              </a:rPr>
              <a:t>28.01.1899 – 06.04.1972</a:t>
            </a:r>
            <a:endParaRPr lang="et-EE" sz="6000" dirty="0">
              <a:latin typeface="Colonna MT" pitchFamily="82" charset="0"/>
            </a:endParaRP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016130" y="1989138"/>
            <a:ext cx="3195830" cy="452667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4" name="Content Placeholder 3"/>
          <p:cNvSpPr>
            <a:spLocks noGrp="1"/>
          </p:cNvSpPr>
          <p:nvPr>
            <p:ph sz="half" idx="2"/>
          </p:nvPr>
        </p:nvSpPr>
        <p:spPr>
          <a:xfrm>
            <a:off x="4499992" y="2060848"/>
            <a:ext cx="4186808" cy="4320480"/>
          </a:xfrm>
        </p:spPr>
        <p:txBody>
          <a:bodyPr>
            <a:noAutofit/>
          </a:bodyPr>
          <a:lstStyle/>
          <a:p>
            <a:pPr marL="137160" indent="0">
              <a:buNone/>
            </a:pPr>
            <a:r>
              <a:rPr lang="et-EE" sz="2000" dirty="0" smtClean="0">
                <a:latin typeface="Colonna MT" pitchFamily="82" charset="0"/>
              </a:rPr>
              <a:t>eesti </a:t>
            </a:r>
            <a:r>
              <a:rPr lang="et-EE" sz="2000" dirty="0">
                <a:latin typeface="Colonna MT" pitchFamily="82" charset="0"/>
              </a:rPr>
              <a:t>kirjandus- ja </a:t>
            </a:r>
            <a:r>
              <a:rPr lang="et-EE" sz="2000" dirty="0" smtClean="0">
                <a:latin typeface="Colonna MT" pitchFamily="82" charset="0"/>
              </a:rPr>
              <a:t>rahvaluule- teadlane, kirjanik </a:t>
            </a:r>
            <a:r>
              <a:rPr lang="et-EE" sz="2000" dirty="0">
                <a:latin typeface="Colonna MT" pitchFamily="82" charset="0"/>
              </a:rPr>
              <a:t>ja tõlkija. </a:t>
            </a:r>
            <a:r>
              <a:rPr lang="et-EE" sz="2000" dirty="0" smtClean="0">
                <a:latin typeface="Colonna MT" pitchFamily="82" charset="0"/>
              </a:rPr>
              <a:t> </a:t>
            </a:r>
            <a:r>
              <a:rPr lang="et-EE" sz="2000" dirty="0">
                <a:latin typeface="Colonna MT" pitchFamily="82" charset="0"/>
              </a:rPr>
              <a:t>O</a:t>
            </a:r>
            <a:r>
              <a:rPr lang="et-EE" sz="2000" dirty="0" smtClean="0">
                <a:latin typeface="Colonna MT" pitchFamily="82" charset="0"/>
              </a:rPr>
              <a:t>n </a:t>
            </a:r>
            <a:r>
              <a:rPr lang="et-EE" sz="2000" dirty="0">
                <a:latin typeface="Colonna MT" pitchFamily="82" charset="0"/>
              </a:rPr>
              <a:t>kasutanud pseudonüümi </a:t>
            </a:r>
            <a:r>
              <a:rPr lang="et-EE" sz="2000" dirty="0" smtClean="0">
                <a:latin typeface="Colonna MT" pitchFamily="82" charset="0"/>
              </a:rPr>
              <a:t>Jaan Siiras. 1929–1945</a:t>
            </a:r>
            <a:r>
              <a:rPr lang="et-EE" sz="2000" dirty="0">
                <a:latin typeface="Colonna MT" pitchFamily="82" charset="0"/>
              </a:rPr>
              <a:t> oli ta Tartu ülikooli </a:t>
            </a:r>
            <a:r>
              <a:rPr lang="et-EE" sz="2000" dirty="0" smtClean="0">
                <a:latin typeface="Colonna MT" pitchFamily="82" charset="0"/>
              </a:rPr>
              <a:t>õppejõud. Aastatel</a:t>
            </a:r>
            <a:r>
              <a:rPr lang="et-EE" sz="2000" dirty="0">
                <a:latin typeface="Colonna MT" pitchFamily="82" charset="0"/>
              </a:rPr>
              <a:t> </a:t>
            </a:r>
            <a:r>
              <a:rPr lang="et-EE" sz="2000" dirty="0" smtClean="0">
                <a:latin typeface="Colonna MT" pitchFamily="82" charset="0"/>
              </a:rPr>
              <a:t>1931–1940 toimetas </a:t>
            </a:r>
            <a:r>
              <a:rPr lang="et-EE" sz="2000" dirty="0">
                <a:latin typeface="Colonna MT" pitchFamily="82" charset="0"/>
              </a:rPr>
              <a:t>raamatusarja "Elav Teadus".</a:t>
            </a:r>
          </a:p>
          <a:p>
            <a:pPr marL="137160" indent="0">
              <a:buNone/>
            </a:pPr>
            <a:r>
              <a:rPr lang="et-EE" sz="2000" dirty="0">
                <a:latin typeface="Colonna MT" pitchFamily="82" charset="0"/>
              </a:rPr>
              <a:t>Aastail 1945–1951 oli Valga ja </a:t>
            </a:r>
            <a:r>
              <a:rPr lang="et-EE" sz="2000" dirty="0" smtClean="0">
                <a:latin typeface="Colonna MT" pitchFamily="82" charset="0"/>
              </a:rPr>
              <a:t>Harku</a:t>
            </a:r>
            <a:r>
              <a:rPr lang="et-EE" sz="2000" dirty="0">
                <a:latin typeface="Colonna MT" pitchFamily="82" charset="0"/>
              </a:rPr>
              <a:t> </a:t>
            </a:r>
            <a:r>
              <a:rPr lang="et-EE" sz="2000" dirty="0" smtClean="0">
                <a:latin typeface="Colonna MT" pitchFamily="82" charset="0"/>
              </a:rPr>
              <a:t>vangilaagris</a:t>
            </a:r>
            <a:r>
              <a:rPr lang="et-EE" sz="2000" dirty="0">
                <a:latin typeface="Colonna MT" pitchFamily="82" charset="0"/>
              </a:rPr>
              <a:t>.</a:t>
            </a:r>
          </a:p>
          <a:p>
            <a:pPr marL="137160" indent="0">
              <a:buNone/>
            </a:pPr>
            <a:r>
              <a:rPr lang="et-EE" sz="2000" dirty="0">
                <a:latin typeface="Colonna MT" pitchFamily="82" charset="0"/>
              </a:rPr>
              <a:t>1958–1971 töötas Keele ja </a:t>
            </a:r>
            <a:r>
              <a:rPr lang="et-EE" sz="2000" dirty="0" smtClean="0">
                <a:latin typeface="Colonna MT" pitchFamily="82" charset="0"/>
              </a:rPr>
              <a:t>Kirjanduse Instituudis</a:t>
            </a:r>
            <a:r>
              <a:rPr lang="et-EE" sz="2000" dirty="0">
                <a:latin typeface="Colonna MT" pitchFamily="82" charset="0"/>
              </a:rPr>
              <a:t> </a:t>
            </a:r>
            <a:r>
              <a:rPr lang="et-EE" sz="2000" dirty="0" smtClean="0">
                <a:latin typeface="Colonna MT" pitchFamily="82" charset="0"/>
              </a:rPr>
              <a:t>rahvaluuleosakonnas </a:t>
            </a:r>
            <a:r>
              <a:rPr lang="et-EE" sz="2000" dirty="0">
                <a:latin typeface="Colonna MT" pitchFamily="82" charset="0"/>
              </a:rPr>
              <a:t>teadurina.</a:t>
            </a:r>
          </a:p>
          <a:p>
            <a:pPr marL="137160" indent="0">
              <a:buNone/>
            </a:pPr>
            <a:r>
              <a:rPr lang="et-EE" sz="2000" dirty="0">
                <a:latin typeface="Colonna MT" pitchFamily="82" charset="0"/>
              </a:rPr>
              <a:t>O</a:t>
            </a:r>
            <a:r>
              <a:rPr lang="et-EE" sz="2000" dirty="0" smtClean="0">
                <a:latin typeface="Colonna MT" pitchFamily="82" charset="0"/>
              </a:rPr>
              <a:t>n </a:t>
            </a:r>
            <a:r>
              <a:rPr lang="et-EE" sz="2000" dirty="0">
                <a:latin typeface="Colonna MT" pitchFamily="82" charset="0"/>
              </a:rPr>
              <a:t>eesti keelde tõlkinud </a:t>
            </a:r>
            <a:r>
              <a:rPr lang="et-EE" sz="2000" dirty="0" smtClean="0">
                <a:latin typeface="Colonna MT" pitchFamily="82" charset="0"/>
              </a:rPr>
              <a:t>eeposed</a:t>
            </a:r>
            <a:r>
              <a:rPr lang="et-EE" sz="2000" dirty="0">
                <a:latin typeface="Colonna MT" pitchFamily="82" charset="0"/>
              </a:rPr>
              <a:t> </a:t>
            </a:r>
            <a:r>
              <a:rPr lang="et-EE" sz="2000" dirty="0" smtClean="0">
                <a:latin typeface="Colonna MT" pitchFamily="82" charset="0"/>
              </a:rPr>
              <a:t>"Kalevala</a:t>
            </a:r>
            <a:r>
              <a:rPr lang="et-EE" sz="2000" dirty="0">
                <a:latin typeface="Colonna MT" pitchFamily="82" charset="0"/>
              </a:rPr>
              <a:t>", "Ilias" ja "Odüsseia". </a:t>
            </a:r>
          </a:p>
        </p:txBody>
      </p:sp>
    </p:spTree>
    <p:extLst>
      <p:ext uri="{BB962C8B-B14F-4D97-AF65-F5344CB8AC3E}">
        <p14:creationId xmlns:p14="http://schemas.microsoft.com/office/powerpoint/2010/main" val="10494118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512168"/>
          </a:xfrm>
        </p:spPr>
        <p:txBody>
          <a:bodyPr>
            <a:normAutofit fontScale="90000"/>
          </a:bodyPr>
          <a:lstStyle/>
          <a:p>
            <a:r>
              <a:rPr lang="et-EE" sz="6000" dirty="0" smtClean="0">
                <a:latin typeface="Colonna MT" pitchFamily="82" charset="0"/>
              </a:rPr>
              <a:t>EESTI ÜLIÕPILASTE SELTS VELJESTO</a:t>
            </a:r>
            <a:endParaRPr lang="et-EE" sz="6000" dirty="0">
              <a:latin typeface="Colonna MT" pitchFamily="82" charset="0"/>
            </a:endParaRP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29858" y="2420887"/>
            <a:ext cx="5435166" cy="3456385"/>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4" name="Content Placeholder 3"/>
          <p:cNvSpPr>
            <a:spLocks noGrp="1"/>
          </p:cNvSpPr>
          <p:nvPr>
            <p:ph sz="half" idx="2"/>
          </p:nvPr>
        </p:nvSpPr>
        <p:spPr>
          <a:xfrm>
            <a:off x="5652120" y="1700808"/>
            <a:ext cx="3312368" cy="4896544"/>
          </a:xfrm>
        </p:spPr>
        <p:txBody>
          <a:bodyPr>
            <a:normAutofit fontScale="77500" lnSpcReduction="20000"/>
          </a:bodyPr>
          <a:lstStyle/>
          <a:p>
            <a:pPr marL="137160" indent="0">
              <a:buNone/>
            </a:pPr>
            <a:endParaRPr lang="et-EE" sz="2200" dirty="0" smtClean="0">
              <a:latin typeface="Colonna MT" pitchFamily="82" charset="0"/>
            </a:endParaRPr>
          </a:p>
          <a:p>
            <a:pPr marL="137160" indent="0">
              <a:buNone/>
            </a:pPr>
            <a:r>
              <a:rPr lang="et-EE" sz="2400" dirty="0" smtClean="0">
                <a:latin typeface="Colonna MT" pitchFamily="82" charset="0"/>
              </a:rPr>
              <a:t>on humanitaarsete huvidega üliõpilaste selts, </a:t>
            </a:r>
            <a:r>
              <a:rPr lang="et-EE" sz="2400" dirty="0">
                <a:latin typeface="Colonna MT" pitchFamily="82" charset="0"/>
              </a:rPr>
              <a:t>mis alustas tegevust </a:t>
            </a:r>
            <a:r>
              <a:rPr lang="et-EE" sz="2400" dirty="0" smtClean="0">
                <a:latin typeface="Colonna MT" pitchFamily="82" charset="0"/>
              </a:rPr>
              <a:t>24. veebruaril</a:t>
            </a:r>
            <a:r>
              <a:rPr lang="et-EE" sz="2400" dirty="0">
                <a:latin typeface="Colonna MT" pitchFamily="82" charset="0"/>
              </a:rPr>
              <a:t> 1920 </a:t>
            </a:r>
            <a:r>
              <a:rPr lang="et-EE" sz="2400" dirty="0" smtClean="0">
                <a:latin typeface="Colonna MT" pitchFamily="82" charset="0"/>
              </a:rPr>
              <a:t> </a:t>
            </a:r>
          </a:p>
          <a:p>
            <a:pPr marL="137160" indent="0">
              <a:buNone/>
            </a:pPr>
            <a:r>
              <a:rPr lang="et-EE" sz="2400" dirty="0" smtClean="0">
                <a:latin typeface="Colonna MT" pitchFamily="82" charset="0"/>
              </a:rPr>
              <a:t>Tartus</a:t>
            </a:r>
            <a:r>
              <a:rPr lang="et-EE" sz="2400" dirty="0">
                <a:latin typeface="Colonna MT" pitchFamily="82" charset="0"/>
              </a:rPr>
              <a:t>.</a:t>
            </a:r>
          </a:p>
          <a:p>
            <a:pPr marL="137160" indent="0">
              <a:buNone/>
            </a:pPr>
            <a:r>
              <a:rPr lang="et-EE" sz="2400" dirty="0" smtClean="0">
                <a:latin typeface="Colonna MT" pitchFamily="82" charset="0"/>
              </a:rPr>
              <a:t>Veljesto</a:t>
            </a:r>
            <a:r>
              <a:rPr lang="et-EE" sz="2400" dirty="0">
                <a:latin typeface="Colonna MT" pitchFamily="82" charset="0"/>
              </a:rPr>
              <a:t>, nagu kõik teisedki üliõpilasorganisatsioonid, suleti </a:t>
            </a:r>
            <a:r>
              <a:rPr lang="et-EE" sz="2400" dirty="0" smtClean="0">
                <a:latin typeface="Colonna MT" pitchFamily="82" charset="0"/>
              </a:rPr>
              <a:t> 31</a:t>
            </a:r>
            <a:r>
              <a:rPr lang="et-EE" sz="2400" dirty="0">
                <a:latin typeface="Colonna MT" pitchFamily="82" charset="0"/>
              </a:rPr>
              <a:t>. juulil </a:t>
            </a:r>
            <a:r>
              <a:rPr lang="et-EE" sz="2400" dirty="0" smtClean="0">
                <a:latin typeface="Colonna MT" pitchFamily="82" charset="0"/>
              </a:rPr>
              <a:t>1940.  </a:t>
            </a:r>
          </a:p>
          <a:p>
            <a:pPr marL="137160" indent="0">
              <a:buNone/>
            </a:pPr>
            <a:r>
              <a:rPr lang="et-EE" sz="2400" dirty="0" smtClean="0">
                <a:latin typeface="Colonna MT" pitchFamily="82" charset="0"/>
              </a:rPr>
              <a:t>Selts </a:t>
            </a:r>
            <a:r>
              <a:rPr lang="et-EE" sz="2400" dirty="0">
                <a:latin typeface="Colonna MT" pitchFamily="82" charset="0"/>
              </a:rPr>
              <a:t>taasasutati 1980ndate </a:t>
            </a:r>
            <a:endParaRPr lang="et-EE" sz="2400" dirty="0" smtClean="0">
              <a:latin typeface="Colonna MT" pitchFamily="82" charset="0"/>
            </a:endParaRPr>
          </a:p>
          <a:p>
            <a:pPr marL="137160" indent="0">
              <a:buNone/>
            </a:pPr>
            <a:r>
              <a:rPr lang="et-EE" sz="2400" dirty="0" smtClean="0">
                <a:latin typeface="Colonna MT" pitchFamily="82" charset="0"/>
              </a:rPr>
              <a:t>lõpul </a:t>
            </a:r>
            <a:r>
              <a:rPr lang="et-EE" sz="2400" dirty="0">
                <a:latin typeface="Colonna MT" pitchFamily="82" charset="0"/>
              </a:rPr>
              <a:t>teiste </a:t>
            </a:r>
            <a:r>
              <a:rPr lang="et-EE" sz="2400" dirty="0" smtClean="0">
                <a:latin typeface="Colonna MT" pitchFamily="82" charset="0"/>
              </a:rPr>
              <a:t>üliõpilas-organisatsioonide </a:t>
            </a:r>
            <a:r>
              <a:rPr lang="et-EE" sz="2400" dirty="0">
                <a:latin typeface="Colonna MT" pitchFamily="82" charset="0"/>
              </a:rPr>
              <a:t>taastamise aegu. </a:t>
            </a:r>
            <a:endParaRPr lang="et-EE" sz="2400" dirty="0" smtClean="0">
              <a:latin typeface="Colonna MT" pitchFamily="82" charset="0"/>
            </a:endParaRPr>
          </a:p>
          <a:p>
            <a:pPr marL="137160" indent="0">
              <a:buNone/>
            </a:pPr>
            <a:r>
              <a:rPr lang="et-EE" sz="2400" dirty="0" smtClean="0">
                <a:latin typeface="Colonna MT" pitchFamily="82" charset="0"/>
              </a:rPr>
              <a:t>Seltsi </a:t>
            </a:r>
            <a:r>
              <a:rPr lang="et-EE" sz="2400" dirty="0">
                <a:latin typeface="Colonna MT" pitchFamily="82" charset="0"/>
              </a:rPr>
              <a:t>aastapäeva tähistatakse </a:t>
            </a:r>
            <a:endParaRPr lang="et-EE" sz="2400" dirty="0" smtClean="0">
              <a:latin typeface="Colonna MT" pitchFamily="82" charset="0"/>
            </a:endParaRPr>
          </a:p>
          <a:p>
            <a:pPr marL="137160" indent="0">
              <a:buNone/>
            </a:pPr>
            <a:r>
              <a:rPr lang="et-EE" sz="2400" dirty="0" smtClean="0">
                <a:latin typeface="Colonna MT" pitchFamily="82" charset="0"/>
              </a:rPr>
              <a:t>24</a:t>
            </a:r>
            <a:r>
              <a:rPr lang="et-EE" sz="2400" dirty="0">
                <a:latin typeface="Colonna MT" pitchFamily="82" charset="0"/>
              </a:rPr>
              <a:t>. </a:t>
            </a:r>
            <a:r>
              <a:rPr lang="et-EE" sz="2400" dirty="0" smtClean="0">
                <a:latin typeface="Colonna MT" pitchFamily="82" charset="0"/>
              </a:rPr>
              <a:t>veebruaril</a:t>
            </a:r>
            <a:endParaRPr lang="et-EE" sz="2400" dirty="0">
              <a:latin typeface="Colonna MT" pitchFamily="82" charset="0"/>
            </a:endParaRPr>
          </a:p>
          <a:p>
            <a:pPr marL="137160" indent="0">
              <a:buNone/>
            </a:pPr>
            <a:endParaRPr lang="et-EE" sz="2400" dirty="0" smtClean="0">
              <a:latin typeface="Colonna MT" pitchFamily="82" charset="0"/>
            </a:endParaRPr>
          </a:p>
          <a:p>
            <a:pPr marL="137160" indent="0">
              <a:buNone/>
            </a:pPr>
            <a:r>
              <a:rPr lang="et-EE" sz="2400" dirty="0" smtClean="0">
                <a:latin typeface="Colonna MT" pitchFamily="82" charset="0"/>
              </a:rPr>
              <a:t>Fotol Veljesto asutajaliikmed 1920.</a:t>
            </a:r>
            <a:endParaRPr lang="et-EE" sz="2400" dirty="0">
              <a:latin typeface="Colonna MT" pitchFamily="82" charset="0"/>
            </a:endParaRPr>
          </a:p>
        </p:txBody>
      </p:sp>
    </p:spTree>
    <p:extLst>
      <p:ext uri="{BB962C8B-B14F-4D97-AF65-F5344CB8AC3E}">
        <p14:creationId xmlns:p14="http://schemas.microsoft.com/office/powerpoint/2010/main" val="3065505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42194"/>
          </a:xfrm>
        </p:spPr>
        <p:txBody>
          <a:bodyPr>
            <a:normAutofit fontScale="90000"/>
          </a:bodyPr>
          <a:lstStyle/>
          <a:p>
            <a:r>
              <a:rPr lang="et-EE" sz="6000" dirty="0" smtClean="0">
                <a:latin typeface="Colonna MT" pitchFamily="82" charset="0"/>
              </a:rPr>
              <a:t>KARL-EDUARD SÖÖT</a:t>
            </a:r>
            <a:br>
              <a:rPr lang="et-EE" sz="6000" dirty="0" smtClean="0">
                <a:latin typeface="Colonna MT" pitchFamily="82" charset="0"/>
              </a:rPr>
            </a:br>
            <a:r>
              <a:rPr lang="et-EE" sz="6000" dirty="0" smtClean="0">
                <a:latin typeface="Colonna MT" pitchFamily="82" charset="0"/>
              </a:rPr>
              <a:t>26.12.1862-01.09.1950</a:t>
            </a:r>
            <a:endParaRPr lang="et-EE" sz="6000" dirty="0">
              <a:latin typeface="Colonna MT" pitchFamily="82" charset="0"/>
            </a:endParaRPr>
          </a:p>
        </p:txBody>
      </p:sp>
      <p:pic>
        <p:nvPicPr>
          <p:cNvPr id="5" name="Content Placeholder 4"/>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467544" y="1989138"/>
            <a:ext cx="3168352" cy="4759468"/>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4" name="Content Placeholder 3"/>
          <p:cNvSpPr>
            <a:spLocks noGrp="1"/>
          </p:cNvSpPr>
          <p:nvPr>
            <p:ph sz="half" idx="2"/>
          </p:nvPr>
        </p:nvSpPr>
        <p:spPr>
          <a:xfrm>
            <a:off x="3779912" y="1916832"/>
            <a:ext cx="4906888" cy="4941168"/>
          </a:xfrm>
        </p:spPr>
        <p:txBody>
          <a:bodyPr>
            <a:normAutofit fontScale="25000" lnSpcReduction="20000"/>
          </a:bodyPr>
          <a:lstStyle/>
          <a:p>
            <a:pPr marL="137160" indent="0">
              <a:buNone/>
            </a:pPr>
            <a:r>
              <a:rPr lang="et-EE" sz="7200" dirty="0">
                <a:latin typeface="Colonna MT" pitchFamily="82" charset="0"/>
              </a:rPr>
              <a:t>E</a:t>
            </a:r>
            <a:r>
              <a:rPr lang="et-EE" sz="7200" dirty="0" smtClean="0">
                <a:latin typeface="Colonna MT" pitchFamily="82" charset="0"/>
              </a:rPr>
              <a:t>esti luuletaja.</a:t>
            </a:r>
            <a:r>
              <a:rPr lang="et-EE" sz="7200" dirty="0">
                <a:latin typeface="Colonna MT" pitchFamily="82" charset="0"/>
              </a:rPr>
              <a:t> </a:t>
            </a:r>
            <a:r>
              <a:rPr lang="et-EE" sz="7200" dirty="0" smtClean="0">
                <a:latin typeface="Colonna MT" pitchFamily="82" charset="0"/>
              </a:rPr>
              <a:t>Alghariduse sai Tartu </a:t>
            </a:r>
            <a:r>
              <a:rPr lang="et-EE" sz="7200" dirty="0">
                <a:latin typeface="Colonna MT" pitchFamily="82" charset="0"/>
              </a:rPr>
              <a:t>saksa seminari algkoolist. Aastatel 1878–1881 õppis Tartu </a:t>
            </a:r>
            <a:r>
              <a:rPr lang="et-EE" sz="7200" dirty="0" smtClean="0">
                <a:latin typeface="Colonna MT" pitchFamily="82" charset="0"/>
              </a:rPr>
              <a:t>kreiskoolis. 1886–1893 </a:t>
            </a:r>
            <a:r>
              <a:rPr lang="et-EE" sz="7200" dirty="0">
                <a:latin typeface="Colonna MT" pitchFamily="82" charset="0"/>
              </a:rPr>
              <a:t>töötas  </a:t>
            </a:r>
            <a:r>
              <a:rPr lang="et-EE" sz="7200" dirty="0" smtClean="0">
                <a:latin typeface="Colonna MT" pitchFamily="82" charset="0"/>
              </a:rPr>
              <a:t>Oleviku toimetuses </a:t>
            </a:r>
            <a:r>
              <a:rPr lang="et-EE" sz="7200" dirty="0">
                <a:latin typeface="Colonna MT" pitchFamily="82" charset="0"/>
              </a:rPr>
              <a:t>arvepidaja ja toimetuse abijõuna.</a:t>
            </a:r>
          </a:p>
          <a:p>
            <a:pPr marL="137160" indent="0">
              <a:buNone/>
            </a:pPr>
            <a:r>
              <a:rPr lang="et-EE" sz="7200" dirty="0">
                <a:latin typeface="Colonna MT" pitchFamily="82" charset="0"/>
              </a:rPr>
              <a:t>Aastatel 1893–1895 asutas ta Tartus </a:t>
            </a:r>
            <a:r>
              <a:rPr lang="et-EE" sz="7200" dirty="0" smtClean="0">
                <a:latin typeface="Colonna MT" pitchFamily="82" charset="0"/>
              </a:rPr>
              <a:t>raamatu-kaupluse</a:t>
            </a:r>
            <a:r>
              <a:rPr lang="et-EE" sz="7200" dirty="0">
                <a:latin typeface="Colonna MT" pitchFamily="82" charset="0"/>
              </a:rPr>
              <a:t>, trükikoja ja </a:t>
            </a:r>
            <a:r>
              <a:rPr lang="et-EE" sz="7200" dirty="0" smtClean="0">
                <a:latin typeface="Colonna MT" pitchFamily="82" charset="0"/>
              </a:rPr>
              <a:t>kirjastuse, mille </a:t>
            </a:r>
            <a:r>
              <a:rPr lang="et-EE" sz="7200" dirty="0">
                <a:latin typeface="Colonna MT" pitchFamily="82" charset="0"/>
              </a:rPr>
              <a:t>omanikuks ja kirjastajaks oli ta 1914. aastani.</a:t>
            </a:r>
          </a:p>
          <a:p>
            <a:pPr marL="137160" indent="0">
              <a:buNone/>
            </a:pPr>
            <a:r>
              <a:rPr lang="et-EE" sz="7200" dirty="0">
                <a:latin typeface="Colonna MT" pitchFamily="82" charset="0"/>
              </a:rPr>
              <a:t>Alates 1913. aastast oli vabakutseline kirjanik.</a:t>
            </a:r>
          </a:p>
          <a:p>
            <a:pPr marL="137160" indent="0">
              <a:buNone/>
            </a:pPr>
            <a:r>
              <a:rPr lang="et-EE" sz="7200" dirty="0">
                <a:latin typeface="Colonna MT" pitchFamily="82" charset="0"/>
              </a:rPr>
              <a:t>Aastatel 1921–1923 ajalehe Postimees vastutav </a:t>
            </a:r>
            <a:r>
              <a:rPr lang="et-EE" sz="7200" dirty="0" smtClean="0">
                <a:latin typeface="Colonna MT" pitchFamily="82" charset="0"/>
              </a:rPr>
              <a:t>toimetaja. Ta oli </a:t>
            </a:r>
            <a:r>
              <a:rPr lang="et-EE" sz="7200" dirty="0">
                <a:latin typeface="Colonna MT" pitchFamily="82" charset="0"/>
              </a:rPr>
              <a:t>taimetoitlane.</a:t>
            </a:r>
          </a:p>
          <a:p>
            <a:pPr marL="137160" indent="0">
              <a:buNone/>
            </a:pPr>
            <a:r>
              <a:rPr lang="et-EE" sz="7200" dirty="0" smtClean="0">
                <a:latin typeface="Colonna MT" pitchFamily="82" charset="0"/>
              </a:rPr>
              <a:t>Varasemas </a:t>
            </a:r>
            <a:r>
              <a:rPr lang="et-EE" sz="7200" dirty="0">
                <a:latin typeface="Colonna MT" pitchFamily="82" charset="0"/>
              </a:rPr>
              <a:t>loomingus on valdav talupoegliku realismi ja ühiskonnakriitika sugemetega kodu- ja isamaalüürika </a:t>
            </a:r>
            <a:r>
              <a:rPr lang="et-EE" sz="7200" dirty="0" smtClean="0">
                <a:latin typeface="Colonna MT" pitchFamily="82" charset="0"/>
              </a:rPr>
              <a:t>("</a:t>
            </a:r>
            <a:r>
              <a:rPr lang="et-EE" sz="7200" dirty="0">
                <a:latin typeface="Colonna MT" pitchFamily="82" charset="0"/>
              </a:rPr>
              <a:t>Aasa õied" I ja II, 1890 – 91; "Rõõm ja mure" 1894; "Saatus" 1899; "Mälestused ja lootused" 1903).</a:t>
            </a:r>
          </a:p>
          <a:p>
            <a:pPr marL="137160" indent="0">
              <a:buNone/>
            </a:pPr>
            <a:r>
              <a:rPr lang="et-EE" sz="7200" dirty="0">
                <a:latin typeface="Colonna MT" pitchFamily="82" charset="0"/>
              </a:rPr>
              <a:t>Hilisemas loomingus väärivad tähelepanu rahvamuistendite aineil loodud ballaadid </a:t>
            </a:r>
            <a:r>
              <a:rPr lang="et-EE" sz="7200" dirty="0" smtClean="0">
                <a:latin typeface="Colonna MT" pitchFamily="82" charset="0"/>
              </a:rPr>
              <a:t>("Kodu</a:t>
            </a:r>
            <a:r>
              <a:rPr lang="et-EE" sz="7200" dirty="0">
                <a:latin typeface="Colonna MT" pitchFamily="82" charset="0"/>
              </a:rPr>
              <a:t>" 1921; "Kuusirbi õsu" 1937</a:t>
            </a:r>
            <a:r>
              <a:rPr lang="et-EE" sz="7200" dirty="0" smtClean="0">
                <a:latin typeface="Colonna MT" pitchFamily="82" charset="0"/>
              </a:rPr>
              <a:t>).</a:t>
            </a:r>
          </a:p>
          <a:p>
            <a:pPr marL="137160" indent="0">
              <a:buNone/>
            </a:pPr>
            <a:r>
              <a:rPr lang="et-EE" sz="7200" dirty="0" smtClean="0">
                <a:latin typeface="Colonna MT" pitchFamily="82" charset="0"/>
              </a:rPr>
              <a:t>Eesti </a:t>
            </a:r>
            <a:r>
              <a:rPr lang="et-EE" sz="7200" dirty="0">
                <a:latin typeface="Colonna MT" pitchFamily="82" charset="0"/>
              </a:rPr>
              <a:t>lasteluule klassikasse kuulub paremik kogust "Lapsepõlve Kungla" 1923.</a:t>
            </a:r>
          </a:p>
          <a:p>
            <a:pPr marL="137160" indent="0">
              <a:buNone/>
            </a:pPr>
            <a:endParaRPr lang="et-EE" dirty="0"/>
          </a:p>
        </p:txBody>
      </p:sp>
    </p:spTree>
    <p:extLst>
      <p:ext uri="{BB962C8B-B14F-4D97-AF65-F5344CB8AC3E}">
        <p14:creationId xmlns:p14="http://schemas.microsoft.com/office/powerpoint/2010/main" val="950391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t-EE" sz="6000" dirty="0" smtClean="0">
                <a:latin typeface="Colonna MT" pitchFamily="82" charset="0"/>
              </a:rPr>
              <a:t>BERN(H)ARD KANGRO</a:t>
            </a:r>
            <a:br>
              <a:rPr lang="et-EE" sz="6000" dirty="0" smtClean="0">
                <a:latin typeface="Colonna MT" pitchFamily="82" charset="0"/>
              </a:rPr>
            </a:br>
            <a:r>
              <a:rPr lang="et-EE" sz="6000" dirty="0" smtClean="0">
                <a:latin typeface="Colonna MT" pitchFamily="82" charset="0"/>
              </a:rPr>
              <a:t>18.09.1910-25.03.1994</a:t>
            </a:r>
            <a:endParaRPr lang="et-EE" sz="6000" dirty="0">
              <a:latin typeface="Colonna MT" pitchFamily="82" charset="0"/>
            </a:endParaRPr>
          </a:p>
        </p:txBody>
      </p:sp>
      <p:sp>
        <p:nvSpPr>
          <p:cNvPr id="4" name="Content Placeholder 3"/>
          <p:cNvSpPr>
            <a:spLocks noGrp="1"/>
          </p:cNvSpPr>
          <p:nvPr>
            <p:ph sz="half" idx="2"/>
          </p:nvPr>
        </p:nvSpPr>
        <p:spPr>
          <a:xfrm>
            <a:off x="3275856" y="1628800"/>
            <a:ext cx="5760640" cy="5184576"/>
          </a:xfrm>
        </p:spPr>
        <p:txBody>
          <a:bodyPr>
            <a:noAutofit/>
          </a:bodyPr>
          <a:lstStyle/>
          <a:p>
            <a:pPr marL="137160" indent="0">
              <a:buNone/>
            </a:pPr>
            <a:r>
              <a:rPr lang="et-EE" sz="1900" dirty="0" smtClean="0">
                <a:latin typeface="Colonna MT" pitchFamily="82" charset="0"/>
              </a:rPr>
              <a:t>eesti luuletaja, kirjanik ja ajakirjanik, sündinud Võru-</a:t>
            </a:r>
          </a:p>
          <a:p>
            <a:pPr marL="137160" indent="0">
              <a:buNone/>
            </a:pPr>
            <a:r>
              <a:rPr lang="et-EE" sz="1900" dirty="0" smtClean="0">
                <a:latin typeface="Colonna MT" pitchFamily="82" charset="0"/>
              </a:rPr>
              <a:t>maal taluomaniku </a:t>
            </a:r>
            <a:r>
              <a:rPr lang="et-EE" sz="1900" dirty="0">
                <a:latin typeface="Colonna MT" pitchFamily="82" charset="0"/>
              </a:rPr>
              <a:t>peres. </a:t>
            </a:r>
            <a:r>
              <a:rPr lang="et-EE" sz="1900" dirty="0" smtClean="0">
                <a:latin typeface="Colonna MT" pitchFamily="82" charset="0"/>
              </a:rPr>
              <a:t>Õppis Kiltre algkoolis, Antsla</a:t>
            </a:r>
          </a:p>
          <a:p>
            <a:pPr marL="137160" indent="0">
              <a:buNone/>
            </a:pPr>
            <a:r>
              <a:rPr lang="et-EE" sz="1900" dirty="0" smtClean="0">
                <a:latin typeface="Colonna MT" pitchFamily="82" charset="0"/>
              </a:rPr>
              <a:t>kõrgemas algkoolis, Valga gümnaasiumis. Lõpetas Tartu Ülikooli eesti ja üldise kirjanduse eriala magistrikraadiga </a:t>
            </a:r>
            <a:r>
              <a:rPr lang="et-EE" sz="1900" i="1" dirty="0" smtClean="0">
                <a:latin typeface="Colonna MT" pitchFamily="82" charset="0"/>
              </a:rPr>
              <a:t>cum laude</a:t>
            </a:r>
            <a:r>
              <a:rPr lang="et-EE" sz="1900" dirty="0" smtClean="0">
                <a:latin typeface="Colonna MT" pitchFamily="82" charset="0"/>
              </a:rPr>
              <a:t>. 1943–1944 töötas Vanemuise teatri dramaturgina. 1944 põgenes Soome kaudu Rootsi. Aastatel 1950–1994 töötas ajakirja Tulimuld toimetajana ja Eesti Kirjanike Kooperatiivi direktorina. Oli seotud ka väljaannetega "Eesti sõna", "Puhkus ja elurõõm", "Kodukolle"  ja "Stockholms-Tidningen". Luulet iseloomustab vahetu ja sümbolitaotluslik kujundikeel. Meeleoludes vahelduvad nukrameelsus irooniaga, rõõm resignat-siooniga. </a:t>
            </a:r>
            <a:r>
              <a:rPr lang="et-EE" sz="1900" dirty="0">
                <a:latin typeface="Colonna MT" pitchFamily="82" charset="0"/>
              </a:rPr>
              <a:t>P</a:t>
            </a:r>
            <a:r>
              <a:rPr lang="et-EE" sz="1900" dirty="0" smtClean="0">
                <a:latin typeface="Colonna MT" pitchFamily="82" charset="0"/>
              </a:rPr>
              <a:t>roosas on kaks keskset teemat: külaelu murrangulistel aastatel Eestis ja Tartu.</a:t>
            </a:r>
          </a:p>
          <a:p>
            <a:pPr marL="137160" indent="0">
              <a:buNone/>
            </a:pPr>
            <a:r>
              <a:rPr lang="et-EE" sz="1900" dirty="0" smtClean="0">
                <a:latin typeface="Colonna MT" pitchFamily="82" charset="0"/>
              </a:rPr>
              <a:t>Tähelepanu väärivad kirjandusloolised raamatud "Arbujad" (1981) ja "Arbujate kaasaeg" (1983).</a:t>
            </a:r>
          </a:p>
          <a:p>
            <a:pPr marL="137160" indent="0">
              <a:buNone/>
            </a:pPr>
            <a:endParaRPr lang="et-EE" sz="1900" dirty="0"/>
          </a:p>
        </p:txBody>
      </p:sp>
      <p:pic>
        <p:nvPicPr>
          <p:cNvPr id="6" name="Content Placeholder 5"/>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79513" y="1772816"/>
            <a:ext cx="3024336" cy="460851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3600033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368152"/>
          </a:xfrm>
        </p:spPr>
        <p:txBody>
          <a:bodyPr>
            <a:normAutofit fontScale="90000"/>
          </a:bodyPr>
          <a:lstStyle/>
          <a:p>
            <a:r>
              <a:rPr lang="et-EE" sz="6000" dirty="0" smtClean="0">
                <a:latin typeface="Colonna MT" pitchFamily="82" charset="0"/>
              </a:rPr>
              <a:t/>
            </a:r>
            <a:br>
              <a:rPr lang="et-EE" sz="6000" dirty="0" smtClean="0">
                <a:latin typeface="Colonna MT" pitchFamily="82" charset="0"/>
              </a:rPr>
            </a:br>
            <a:r>
              <a:rPr lang="et-EE" sz="6000" dirty="0" smtClean="0">
                <a:latin typeface="Colonna MT" pitchFamily="82" charset="0"/>
              </a:rPr>
              <a:t>HEITI TALVIK</a:t>
            </a:r>
            <a:br>
              <a:rPr lang="et-EE" sz="6000" dirty="0" smtClean="0">
                <a:latin typeface="Colonna MT" pitchFamily="82" charset="0"/>
              </a:rPr>
            </a:br>
            <a:r>
              <a:rPr lang="et-EE" sz="6000" dirty="0" smtClean="0">
                <a:latin typeface="Colonna MT" pitchFamily="82" charset="0"/>
              </a:rPr>
              <a:t>09.11.1904-18.07.1947</a:t>
            </a:r>
            <a:br>
              <a:rPr lang="et-EE" sz="6000" dirty="0" smtClean="0">
                <a:latin typeface="Colonna MT" pitchFamily="82" charset="0"/>
              </a:rPr>
            </a:br>
            <a:endParaRPr lang="et-EE" sz="6000" dirty="0">
              <a:latin typeface="Colonna MT" pitchFamily="82" charset="0"/>
            </a:endParaRPr>
          </a:p>
        </p:txBody>
      </p:sp>
      <p:pic>
        <p:nvPicPr>
          <p:cNvPr id="5" name="Content Placeholder 4"/>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875155" y="1916832"/>
            <a:ext cx="2976765" cy="4478135"/>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4" name="Content Placeholder 3"/>
          <p:cNvSpPr>
            <a:spLocks noGrp="1"/>
          </p:cNvSpPr>
          <p:nvPr>
            <p:ph sz="half" idx="2"/>
          </p:nvPr>
        </p:nvSpPr>
        <p:spPr>
          <a:xfrm>
            <a:off x="4067944" y="1772816"/>
            <a:ext cx="4618856" cy="4680520"/>
          </a:xfrm>
        </p:spPr>
        <p:txBody>
          <a:bodyPr>
            <a:noAutofit/>
          </a:bodyPr>
          <a:lstStyle/>
          <a:p>
            <a:pPr marL="137160" indent="0">
              <a:buNone/>
            </a:pPr>
            <a:r>
              <a:rPr lang="et-EE" sz="1800" dirty="0" smtClean="0">
                <a:latin typeface="Colonna MT" pitchFamily="82" charset="0"/>
              </a:rPr>
              <a:t>eesti luuletaja, kes kuulus rühmitusse Arbujad.</a:t>
            </a:r>
            <a:r>
              <a:rPr lang="et-EE" sz="1800" dirty="0">
                <a:latin typeface="Colonna MT" pitchFamily="82" charset="0"/>
              </a:rPr>
              <a:t> </a:t>
            </a:r>
            <a:r>
              <a:rPr lang="et-EE" sz="1800" dirty="0" smtClean="0">
                <a:latin typeface="Colonna MT" pitchFamily="82" charset="0"/>
              </a:rPr>
              <a:t>Õppis Treffneri gümnaasiumis</a:t>
            </a:r>
            <a:r>
              <a:rPr lang="et-EE" sz="1800" dirty="0">
                <a:latin typeface="Colonna MT" pitchFamily="82" charset="0"/>
              </a:rPr>
              <a:t>, </a:t>
            </a:r>
          </a:p>
          <a:p>
            <a:pPr marL="137160" indent="0">
              <a:buNone/>
            </a:pPr>
            <a:r>
              <a:rPr lang="et-EE" sz="1800" dirty="0" smtClean="0">
                <a:latin typeface="Colonna MT" pitchFamily="82" charset="0"/>
              </a:rPr>
              <a:t>kuid </a:t>
            </a:r>
            <a:r>
              <a:rPr lang="et-EE" sz="1800" dirty="0">
                <a:latin typeface="Colonna MT" pitchFamily="82" charset="0"/>
              </a:rPr>
              <a:t>katkestas õpingud </a:t>
            </a:r>
            <a:r>
              <a:rPr lang="et-EE" sz="1800" dirty="0" smtClean="0">
                <a:latin typeface="Colonna MT" pitchFamily="82" charset="0"/>
              </a:rPr>
              <a:t>1921 </a:t>
            </a:r>
            <a:r>
              <a:rPr lang="et-EE" sz="1800" dirty="0">
                <a:latin typeface="Colonna MT" pitchFamily="82" charset="0"/>
              </a:rPr>
              <a:t>ja läks tööle Kohtla-Järve </a:t>
            </a:r>
            <a:r>
              <a:rPr lang="et-EE" sz="1800" dirty="0" smtClean="0">
                <a:latin typeface="Colonna MT" pitchFamily="82" charset="0"/>
              </a:rPr>
              <a:t>põlevkivikaevandusse</a:t>
            </a:r>
            <a:r>
              <a:rPr lang="et-EE" sz="1800" dirty="0">
                <a:latin typeface="Colonna MT" pitchFamily="82" charset="0"/>
              </a:rPr>
              <a:t>. </a:t>
            </a:r>
            <a:r>
              <a:rPr lang="et-EE" sz="1800" dirty="0" smtClean="0">
                <a:latin typeface="Colonna MT" pitchFamily="82" charset="0"/>
              </a:rPr>
              <a:t>1926 </a:t>
            </a:r>
            <a:r>
              <a:rPr lang="et-EE" sz="1800" dirty="0">
                <a:latin typeface="Colonna MT" pitchFamily="82" charset="0"/>
              </a:rPr>
              <a:t>jätkas </a:t>
            </a:r>
            <a:r>
              <a:rPr lang="et-EE" sz="1800" dirty="0" smtClean="0">
                <a:latin typeface="Colonna MT" pitchFamily="82" charset="0"/>
              </a:rPr>
              <a:t>katkenud </a:t>
            </a:r>
            <a:r>
              <a:rPr lang="et-EE" sz="1800" dirty="0">
                <a:latin typeface="Colonna MT" pitchFamily="82" charset="0"/>
              </a:rPr>
              <a:t>õpinguid ja lõpetas Pärnu õhtugümnaasiumi. Samal aastal </a:t>
            </a:r>
            <a:r>
              <a:rPr lang="et-EE" sz="1800" dirty="0" smtClean="0">
                <a:latin typeface="Colonna MT" pitchFamily="82" charset="0"/>
              </a:rPr>
              <a:t>asus õppima Tartu </a:t>
            </a:r>
            <a:r>
              <a:rPr lang="et-EE" sz="1800" dirty="0">
                <a:latin typeface="Colonna MT" pitchFamily="82" charset="0"/>
              </a:rPr>
              <a:t>Ülikooli filosoofiateaduskonnas, kus </a:t>
            </a:r>
            <a:r>
              <a:rPr lang="et-EE" sz="1800" dirty="0" smtClean="0">
                <a:latin typeface="Colonna MT" pitchFamily="82" charset="0"/>
              </a:rPr>
              <a:t>oli mitme </a:t>
            </a:r>
            <a:r>
              <a:rPr lang="et-EE" sz="1800" dirty="0">
                <a:latin typeface="Colonna MT" pitchFamily="82" charset="0"/>
              </a:rPr>
              <a:t>katkestusega (pikemalt </a:t>
            </a:r>
            <a:r>
              <a:rPr lang="et-EE" sz="1800" dirty="0" smtClean="0">
                <a:latin typeface="Colonna MT" pitchFamily="82" charset="0"/>
              </a:rPr>
              <a:t>sõjaväeteenis-tuse </a:t>
            </a:r>
            <a:r>
              <a:rPr lang="et-EE" sz="1800" dirty="0">
                <a:latin typeface="Colonna MT" pitchFamily="82" charset="0"/>
              </a:rPr>
              <a:t>tõttu) üliõpilaste nimekirjas </a:t>
            </a:r>
            <a:r>
              <a:rPr lang="et-EE" sz="1800" dirty="0" smtClean="0">
                <a:latin typeface="Colonna MT" pitchFamily="82" charset="0"/>
              </a:rPr>
              <a:t>kuni 1934</a:t>
            </a:r>
            <a:r>
              <a:rPr lang="et-EE" sz="1800" dirty="0">
                <a:latin typeface="Colonna MT" pitchFamily="82" charset="0"/>
              </a:rPr>
              <a:t>. </a:t>
            </a:r>
          </a:p>
          <a:p>
            <a:pPr marL="137160" indent="0">
              <a:buNone/>
            </a:pPr>
            <a:r>
              <a:rPr lang="et-EE" sz="1800" dirty="0" smtClean="0">
                <a:latin typeface="Colonna MT" pitchFamily="82" charset="0"/>
              </a:rPr>
              <a:t>1945 Talvik </a:t>
            </a:r>
            <a:r>
              <a:rPr lang="et-EE" sz="1800" dirty="0">
                <a:latin typeface="Colonna MT" pitchFamily="82" charset="0"/>
              </a:rPr>
              <a:t>arreteeriti NKVD poolt ja saadeti peale mõneajalist vangistust Eestis asumisele Tjumeni oblastisse, kus ta suri Urmanovo haiglas 1947.  </a:t>
            </a:r>
            <a:r>
              <a:rPr lang="et-EE" sz="1800" dirty="0" smtClean="0">
                <a:latin typeface="Colonna MT" pitchFamily="82" charset="0"/>
              </a:rPr>
              <a:t>Talviku </a:t>
            </a:r>
            <a:r>
              <a:rPr lang="et-EE" sz="1800" dirty="0">
                <a:latin typeface="Colonna MT" pitchFamily="82" charset="0"/>
              </a:rPr>
              <a:t>eluajal ilmus temalt kaks luulekogu - "Palavik" </a:t>
            </a:r>
            <a:r>
              <a:rPr lang="et-EE" sz="1800" dirty="0" smtClean="0">
                <a:latin typeface="Colonna MT" pitchFamily="82" charset="0"/>
              </a:rPr>
              <a:t>1934 </a:t>
            </a:r>
            <a:r>
              <a:rPr lang="et-EE" sz="1800" dirty="0">
                <a:latin typeface="Colonna MT" pitchFamily="82" charset="0"/>
              </a:rPr>
              <a:t>ja "</a:t>
            </a:r>
            <a:r>
              <a:rPr lang="et-EE" sz="1800" dirty="0" smtClean="0">
                <a:latin typeface="Colonna MT" pitchFamily="82" charset="0"/>
              </a:rPr>
              <a:t>Kohtu-päev</a:t>
            </a:r>
            <a:r>
              <a:rPr lang="et-EE" sz="1800" dirty="0">
                <a:latin typeface="Colonna MT" pitchFamily="82" charset="0"/>
              </a:rPr>
              <a:t>" </a:t>
            </a:r>
            <a:r>
              <a:rPr lang="et-EE" sz="1800" dirty="0" smtClean="0">
                <a:latin typeface="Colonna MT" pitchFamily="82" charset="0"/>
              </a:rPr>
              <a:t>1937.</a:t>
            </a:r>
            <a:r>
              <a:rPr lang="et-EE" sz="1800" dirty="0">
                <a:latin typeface="Colonna MT" pitchFamily="82" charset="0"/>
              </a:rPr>
              <a:t> </a:t>
            </a:r>
            <a:r>
              <a:rPr lang="et-EE" sz="1800" dirty="0" smtClean="0">
                <a:latin typeface="Colonna MT" pitchFamily="82" charset="0"/>
              </a:rPr>
              <a:t>1937  </a:t>
            </a:r>
            <a:r>
              <a:rPr lang="et-EE" sz="1800" dirty="0">
                <a:latin typeface="Colonna MT" pitchFamily="82" charset="0"/>
              </a:rPr>
              <a:t>abiellus Heiti Talvik </a:t>
            </a:r>
            <a:r>
              <a:rPr lang="et-EE" sz="1800" dirty="0" smtClean="0">
                <a:latin typeface="Colonna MT" pitchFamily="82" charset="0"/>
              </a:rPr>
              <a:t>luuletaja Betti </a:t>
            </a:r>
            <a:r>
              <a:rPr lang="et-EE" sz="1800" dirty="0">
                <a:latin typeface="Colonna MT" pitchFamily="82" charset="0"/>
              </a:rPr>
              <a:t>Alveriga.</a:t>
            </a:r>
          </a:p>
          <a:p>
            <a:pPr marL="137160" indent="0">
              <a:buNone/>
            </a:pPr>
            <a:endParaRPr lang="et-EE" sz="1800" dirty="0"/>
          </a:p>
        </p:txBody>
      </p:sp>
    </p:spTree>
    <p:extLst>
      <p:ext uri="{BB962C8B-B14F-4D97-AF65-F5344CB8AC3E}">
        <p14:creationId xmlns:p14="http://schemas.microsoft.com/office/powerpoint/2010/main" val="40912306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173</TotalTime>
  <Words>232</Words>
  <Application>Microsoft Office PowerPoint</Application>
  <PresentationFormat>On-screen Show (4:3)</PresentationFormat>
  <Paragraphs>80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Apex</vt:lpstr>
      <vt:lpstr> Kadrinas Viru tn 8  perekond Krimmi 1930ndail aastail külastanud tuntud kultuuritegelasi</vt:lpstr>
      <vt:lpstr>KÜLALISLAHKE  KODU</vt:lpstr>
      <vt:lpstr>GUSTAV SUITS 30.11.1883 – 23.05.1956</vt:lpstr>
      <vt:lpstr>AKADEEMILINE  KIRJANDUÜHING</vt:lpstr>
      <vt:lpstr>AUGUST ANNIST 28.01.1899 – 06.04.1972</vt:lpstr>
      <vt:lpstr>EESTI ÜLIÕPILASTE SELTS VELJESTO</vt:lpstr>
      <vt:lpstr>KARL-EDUARD SÖÖT 26.12.1862-01.09.1950</vt:lpstr>
      <vt:lpstr>BERN(H)ARD KANGRO 18.09.1910-25.03.1994</vt:lpstr>
      <vt:lpstr> HEITI TALVIK 09.11.1904-18.07.1947 </vt:lpstr>
      <vt:lpstr> JAKOB LIIV 28.02.1859-17.01.1938 </vt:lpstr>
      <vt:lpstr>KERSTI MERILAAS 07.12.1913-08.03.1980</vt:lpstr>
      <vt:lpstr>HENDRIK PRANTS 12.03.1858-17.09.1932</vt:lpstr>
      <vt:lpstr>ELMAR PÄSS 27.05.1901-15.05.1970</vt:lpstr>
      <vt:lpstr>TARTU  ÜLIKOOLI  ÕPPEJÕUD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Kadrinas Viru tn 8  perekond Krimmi 1930ndail aastail külastanud tuntud kultuuritegelasi</dc:title>
  <dc:creator>Tiiu</dc:creator>
  <cp:lastModifiedBy>Tiiu</cp:lastModifiedBy>
  <cp:revision>41</cp:revision>
  <dcterms:created xsi:type="dcterms:W3CDTF">2016-03-10T09:42:31Z</dcterms:created>
  <dcterms:modified xsi:type="dcterms:W3CDTF">2016-03-13T13:34:01Z</dcterms:modified>
</cp:coreProperties>
</file>