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1" r:id="rId19"/>
    <p:sldId id="272" r:id="rId20"/>
    <p:sldId id="276" r:id="rId21"/>
    <p:sldId id="277" r:id="rId22"/>
    <p:sldId id="278" r:id="rId23"/>
    <p:sldId id="279" r:id="rId24"/>
    <p:sldId id="281" r:id="rId25"/>
    <p:sldId id="287" r:id="rId26"/>
    <p:sldId id="288" r:id="rId27"/>
    <p:sldId id="289" r:id="rId28"/>
    <p:sldId id="290" r:id="rId29"/>
    <p:sldId id="282" r:id="rId30"/>
    <p:sldId id="280" r:id="rId31"/>
    <p:sldId id="286" r:id="rId32"/>
    <p:sldId id="284" r:id="rId33"/>
    <p:sldId id="283" r:id="rId34"/>
    <p:sldId id="285" r:id="rId35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8A1662-E83C-A81B-8830-3F8D1C7D276D}" v="2281" dt="2025-05-22T19:05:27.221"/>
    <p1510:client id="{6BAE0D56-AF4B-C27C-FC96-4ACAC26CE012}" v="861" dt="2025-05-23T21:26:28.038"/>
    <p1510:client id="{FDEC7706-A6FF-8FAD-0653-EAD9D569BC19}" v="180" dt="2025-05-24T10:36:50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2C071-157B-4B2B-9D23-36D3FF18B25E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659AAA0-1CF1-4F7B-85E9-9A3F0AC0DD46}">
      <dgm:prSet/>
      <dgm:spPr/>
      <dgm:t>
        <a:bodyPr/>
        <a:lstStyle/>
        <a:p>
          <a:r>
            <a:rPr lang="et-EE" dirty="0"/>
            <a:t>Haridus ja ajalugu</a:t>
          </a:r>
          <a:endParaRPr lang="en-US" dirty="0"/>
        </a:p>
      </dgm:t>
    </dgm:pt>
    <dgm:pt modelId="{74281D17-65E2-40EF-8E9C-AA2B490DC54B}" type="parTrans" cxnId="{515D54DF-DA82-4956-AD4D-ABD4B0A0266C}">
      <dgm:prSet/>
      <dgm:spPr/>
      <dgm:t>
        <a:bodyPr/>
        <a:lstStyle/>
        <a:p>
          <a:endParaRPr lang="en-US"/>
        </a:p>
      </dgm:t>
    </dgm:pt>
    <dgm:pt modelId="{306659DD-DBDB-4E3E-86D0-C23E9D6D05A3}" type="sibTrans" cxnId="{515D54DF-DA82-4956-AD4D-ABD4B0A0266C}">
      <dgm:prSet/>
      <dgm:spPr/>
      <dgm:t>
        <a:bodyPr/>
        <a:lstStyle/>
        <a:p>
          <a:endParaRPr lang="en-US"/>
        </a:p>
      </dgm:t>
    </dgm:pt>
    <dgm:pt modelId="{CFAB3CA2-2E40-48FC-81F1-D5FFDE1F01D8}">
      <dgm:prSet/>
      <dgm:spPr/>
      <dgm:t>
        <a:bodyPr/>
        <a:lstStyle/>
        <a:p>
          <a:r>
            <a:rPr lang="et-EE" dirty="0" err="1"/>
            <a:t>Varia</a:t>
          </a:r>
          <a:endParaRPr lang="en-US" dirty="0" err="1"/>
        </a:p>
      </dgm:t>
    </dgm:pt>
    <dgm:pt modelId="{138CE7F4-A3A8-4A33-8902-608FF72473F0}" type="parTrans" cxnId="{3EFAB388-C34F-4FC3-B32E-9B6249B1D6C3}">
      <dgm:prSet/>
      <dgm:spPr/>
      <dgm:t>
        <a:bodyPr/>
        <a:lstStyle/>
        <a:p>
          <a:endParaRPr lang="en-US"/>
        </a:p>
      </dgm:t>
    </dgm:pt>
    <dgm:pt modelId="{53035521-3E9F-42E1-8E7B-DEC3E975AB3B}" type="sibTrans" cxnId="{3EFAB388-C34F-4FC3-B32E-9B6249B1D6C3}">
      <dgm:prSet/>
      <dgm:spPr/>
      <dgm:t>
        <a:bodyPr/>
        <a:lstStyle/>
        <a:p>
          <a:endParaRPr lang="en-US"/>
        </a:p>
      </dgm:t>
    </dgm:pt>
    <dgm:pt modelId="{DB4C355C-7B96-45ED-B5A0-D5C2D28C94A4}">
      <dgm:prSet/>
      <dgm:spPr/>
      <dgm:t>
        <a:bodyPr/>
        <a:lstStyle/>
        <a:p>
          <a:r>
            <a:rPr lang="et-EE" dirty="0"/>
            <a:t>Kultuur ja sport</a:t>
          </a:r>
          <a:endParaRPr lang="en-US" dirty="0"/>
        </a:p>
      </dgm:t>
    </dgm:pt>
    <dgm:pt modelId="{7761609D-208E-47EC-A6FE-B7BC0790F612}" type="parTrans" cxnId="{0D70ADFC-B135-4926-B72E-477D0469A0DA}">
      <dgm:prSet/>
      <dgm:spPr/>
      <dgm:t>
        <a:bodyPr/>
        <a:lstStyle/>
        <a:p>
          <a:endParaRPr lang="en-US"/>
        </a:p>
      </dgm:t>
    </dgm:pt>
    <dgm:pt modelId="{8784DB73-D3F3-468A-8866-1A63097B78DF}" type="sibTrans" cxnId="{0D70ADFC-B135-4926-B72E-477D0469A0DA}">
      <dgm:prSet/>
      <dgm:spPr/>
      <dgm:t>
        <a:bodyPr/>
        <a:lstStyle/>
        <a:p>
          <a:endParaRPr lang="en-US"/>
        </a:p>
      </dgm:t>
    </dgm:pt>
    <dgm:pt modelId="{A45C4793-0F8E-496C-8D1B-F9A2BF409DE2}">
      <dgm:prSet/>
      <dgm:spPr/>
      <dgm:t>
        <a:bodyPr/>
        <a:lstStyle/>
        <a:p>
          <a:r>
            <a:rPr lang="et-EE" dirty="0"/>
            <a:t>Pildiküsimus</a:t>
          </a:r>
          <a:endParaRPr lang="en-US" dirty="0"/>
        </a:p>
      </dgm:t>
    </dgm:pt>
    <dgm:pt modelId="{E3B5919E-0EE8-4931-B55B-6F6353432B9B}" type="parTrans" cxnId="{B67CDDFC-213A-4754-B5E4-8FB52F47E8BA}">
      <dgm:prSet/>
      <dgm:spPr/>
      <dgm:t>
        <a:bodyPr/>
        <a:lstStyle/>
        <a:p>
          <a:endParaRPr lang="en-US"/>
        </a:p>
      </dgm:t>
    </dgm:pt>
    <dgm:pt modelId="{A6852312-DA63-4208-938D-EAE10F9B4607}" type="sibTrans" cxnId="{B67CDDFC-213A-4754-B5E4-8FB52F47E8BA}">
      <dgm:prSet/>
      <dgm:spPr/>
      <dgm:t>
        <a:bodyPr/>
        <a:lstStyle/>
        <a:p>
          <a:endParaRPr lang="en-US"/>
        </a:p>
      </dgm:t>
    </dgm:pt>
    <dgm:pt modelId="{E0FA9504-3D01-4023-9A56-6B866273009F}">
      <dgm:prSet/>
      <dgm:spPr/>
      <dgm:t>
        <a:bodyPr/>
        <a:lstStyle/>
        <a:p>
          <a:r>
            <a:rPr lang="et-EE" dirty="0"/>
            <a:t>Kodukant</a:t>
          </a:r>
          <a:endParaRPr lang="en-US" dirty="0"/>
        </a:p>
      </dgm:t>
    </dgm:pt>
    <dgm:pt modelId="{4C4AE80C-D845-43D1-8546-FC15291FFF79}" type="parTrans" cxnId="{A632A51E-3A93-4569-9E77-6E64238332A3}">
      <dgm:prSet/>
      <dgm:spPr/>
      <dgm:t>
        <a:bodyPr/>
        <a:lstStyle/>
        <a:p>
          <a:endParaRPr lang="en-US"/>
        </a:p>
      </dgm:t>
    </dgm:pt>
    <dgm:pt modelId="{B9CD78AB-E5C5-45C6-BCBE-D61A77561D3E}" type="sibTrans" cxnId="{A632A51E-3A93-4569-9E77-6E64238332A3}">
      <dgm:prSet/>
      <dgm:spPr/>
      <dgm:t>
        <a:bodyPr/>
        <a:lstStyle/>
        <a:p>
          <a:endParaRPr lang="en-US"/>
        </a:p>
      </dgm:t>
    </dgm:pt>
    <dgm:pt modelId="{BE60558A-EF80-4D02-AE5E-291D75DB4BF6}">
      <dgm:prSet phldr="0"/>
      <dgm:spPr/>
      <dgm:t>
        <a:bodyPr/>
        <a:lstStyle/>
        <a:p>
          <a:pPr rtl="0"/>
          <a:r>
            <a:rPr lang="et-EE" dirty="0">
              <a:latin typeface="Corbel" panose="020B0503020204020204"/>
            </a:rPr>
            <a:t>Poliitika ja meedia</a:t>
          </a:r>
          <a:endParaRPr lang="en-US" dirty="0">
            <a:latin typeface="Corbel" panose="020B0503020204020204"/>
          </a:endParaRPr>
        </a:p>
      </dgm:t>
    </dgm:pt>
    <dgm:pt modelId="{43E388E5-E372-4470-B6A6-C73D6EDCA99C}" type="parTrans" cxnId="{44BA45F4-EF51-4FF3-A956-B90691BE7651}">
      <dgm:prSet/>
      <dgm:spPr/>
    </dgm:pt>
    <dgm:pt modelId="{CD56A13F-EDA2-432F-B993-E26E26C183B5}" type="sibTrans" cxnId="{44BA45F4-EF51-4FF3-A956-B90691BE7651}">
      <dgm:prSet/>
      <dgm:spPr/>
    </dgm:pt>
    <dgm:pt modelId="{3FC9DF70-D812-40EE-9320-33C27A48CE3E}" type="pres">
      <dgm:prSet presAssocID="{C9D2C071-157B-4B2B-9D23-36D3FF18B25E}" presName="linear" presStyleCnt="0">
        <dgm:presLayoutVars>
          <dgm:animLvl val="lvl"/>
          <dgm:resizeHandles val="exact"/>
        </dgm:presLayoutVars>
      </dgm:prSet>
      <dgm:spPr/>
    </dgm:pt>
    <dgm:pt modelId="{4AA958FB-507A-4F89-AEE1-BAF086EB0160}" type="pres">
      <dgm:prSet presAssocID="{7659AAA0-1CF1-4F7B-85E9-9A3F0AC0DD4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DFA9548-9321-4D31-A246-D194AD6082C3}" type="pres">
      <dgm:prSet presAssocID="{306659DD-DBDB-4E3E-86D0-C23E9D6D05A3}" presName="spacer" presStyleCnt="0"/>
      <dgm:spPr/>
    </dgm:pt>
    <dgm:pt modelId="{69299504-40F0-403A-9E5C-7FE1F814282E}" type="pres">
      <dgm:prSet presAssocID="{BE60558A-EF80-4D02-AE5E-291D75DB4BF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552DC55-1EF0-44CA-8970-75AD5E785E1B}" type="pres">
      <dgm:prSet presAssocID="{CD56A13F-EDA2-432F-B993-E26E26C183B5}" presName="spacer" presStyleCnt="0"/>
      <dgm:spPr/>
    </dgm:pt>
    <dgm:pt modelId="{E4E72AF2-13B9-46BF-A050-FF6C7649D671}" type="pres">
      <dgm:prSet presAssocID="{CFAB3CA2-2E40-48FC-81F1-D5FFDE1F01D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699FD9A-E1DB-4183-BB3D-C49327B1B715}" type="pres">
      <dgm:prSet presAssocID="{53035521-3E9F-42E1-8E7B-DEC3E975AB3B}" presName="spacer" presStyleCnt="0"/>
      <dgm:spPr/>
    </dgm:pt>
    <dgm:pt modelId="{A80C4BED-A6A2-4FDF-B5F4-AF4905E1BAFE}" type="pres">
      <dgm:prSet presAssocID="{DB4C355C-7B96-45ED-B5A0-D5C2D28C94A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0E1905B-F63F-4B83-9895-14114D552063}" type="pres">
      <dgm:prSet presAssocID="{8784DB73-D3F3-468A-8866-1A63097B78DF}" presName="spacer" presStyleCnt="0"/>
      <dgm:spPr/>
    </dgm:pt>
    <dgm:pt modelId="{EAC27526-325A-403F-9146-22F9E372D992}" type="pres">
      <dgm:prSet presAssocID="{A45C4793-0F8E-496C-8D1B-F9A2BF409DE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7829E5C-2DA9-4027-AB81-B7FC7A75DC28}" type="pres">
      <dgm:prSet presAssocID="{A6852312-DA63-4208-938D-EAE10F9B4607}" presName="spacer" presStyleCnt="0"/>
      <dgm:spPr/>
    </dgm:pt>
    <dgm:pt modelId="{F9FD3979-A4C0-46DE-BAB3-F33C39EEAFF4}" type="pres">
      <dgm:prSet presAssocID="{E0FA9504-3D01-4023-9A56-6B866273009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632A51E-3A93-4569-9E77-6E64238332A3}" srcId="{C9D2C071-157B-4B2B-9D23-36D3FF18B25E}" destId="{E0FA9504-3D01-4023-9A56-6B866273009F}" srcOrd="5" destOrd="0" parTransId="{4C4AE80C-D845-43D1-8546-FC15291FFF79}" sibTransId="{B9CD78AB-E5C5-45C6-BCBE-D61A77561D3E}"/>
    <dgm:cxn modelId="{1FF32A35-1B26-49E9-B807-F91326B3BC17}" type="presOf" srcId="{A45C4793-0F8E-496C-8D1B-F9A2BF409DE2}" destId="{EAC27526-325A-403F-9146-22F9E372D992}" srcOrd="0" destOrd="0" presId="urn:microsoft.com/office/officeart/2005/8/layout/vList2"/>
    <dgm:cxn modelId="{2072523D-CF14-414B-86EC-5E18E70EF92A}" type="presOf" srcId="{C9D2C071-157B-4B2B-9D23-36D3FF18B25E}" destId="{3FC9DF70-D812-40EE-9320-33C27A48CE3E}" srcOrd="0" destOrd="0" presId="urn:microsoft.com/office/officeart/2005/8/layout/vList2"/>
    <dgm:cxn modelId="{3ED4FB4C-4F80-4974-B929-38D5005300BA}" type="presOf" srcId="{CFAB3CA2-2E40-48FC-81F1-D5FFDE1F01D8}" destId="{E4E72AF2-13B9-46BF-A050-FF6C7649D671}" srcOrd="0" destOrd="0" presId="urn:microsoft.com/office/officeart/2005/8/layout/vList2"/>
    <dgm:cxn modelId="{3EFAB388-C34F-4FC3-B32E-9B6249B1D6C3}" srcId="{C9D2C071-157B-4B2B-9D23-36D3FF18B25E}" destId="{CFAB3CA2-2E40-48FC-81F1-D5FFDE1F01D8}" srcOrd="2" destOrd="0" parTransId="{138CE7F4-A3A8-4A33-8902-608FF72473F0}" sibTransId="{53035521-3E9F-42E1-8E7B-DEC3E975AB3B}"/>
    <dgm:cxn modelId="{C23BE090-9CB1-45FE-B928-1A24A77064A3}" type="presOf" srcId="{E0FA9504-3D01-4023-9A56-6B866273009F}" destId="{F9FD3979-A4C0-46DE-BAB3-F33C39EEAFF4}" srcOrd="0" destOrd="0" presId="urn:microsoft.com/office/officeart/2005/8/layout/vList2"/>
    <dgm:cxn modelId="{9B47D7AB-13D7-4024-BB5F-3526EE49C4BF}" type="presOf" srcId="{BE60558A-EF80-4D02-AE5E-291D75DB4BF6}" destId="{69299504-40F0-403A-9E5C-7FE1F814282E}" srcOrd="0" destOrd="0" presId="urn:microsoft.com/office/officeart/2005/8/layout/vList2"/>
    <dgm:cxn modelId="{7D76CFD6-18CC-423F-8648-C140CFB9D881}" type="presOf" srcId="{DB4C355C-7B96-45ED-B5A0-D5C2D28C94A4}" destId="{A80C4BED-A6A2-4FDF-B5F4-AF4905E1BAFE}" srcOrd="0" destOrd="0" presId="urn:microsoft.com/office/officeart/2005/8/layout/vList2"/>
    <dgm:cxn modelId="{515D54DF-DA82-4956-AD4D-ABD4B0A0266C}" srcId="{C9D2C071-157B-4B2B-9D23-36D3FF18B25E}" destId="{7659AAA0-1CF1-4F7B-85E9-9A3F0AC0DD46}" srcOrd="0" destOrd="0" parTransId="{74281D17-65E2-40EF-8E9C-AA2B490DC54B}" sibTransId="{306659DD-DBDB-4E3E-86D0-C23E9D6D05A3}"/>
    <dgm:cxn modelId="{E67A5AE5-816D-455C-8826-1523AF2D7FA5}" type="presOf" srcId="{7659AAA0-1CF1-4F7B-85E9-9A3F0AC0DD46}" destId="{4AA958FB-507A-4F89-AEE1-BAF086EB0160}" srcOrd="0" destOrd="0" presId="urn:microsoft.com/office/officeart/2005/8/layout/vList2"/>
    <dgm:cxn modelId="{44BA45F4-EF51-4FF3-A956-B90691BE7651}" srcId="{C9D2C071-157B-4B2B-9D23-36D3FF18B25E}" destId="{BE60558A-EF80-4D02-AE5E-291D75DB4BF6}" srcOrd="1" destOrd="0" parTransId="{43E388E5-E372-4470-B6A6-C73D6EDCA99C}" sibTransId="{CD56A13F-EDA2-432F-B993-E26E26C183B5}"/>
    <dgm:cxn modelId="{0D70ADFC-B135-4926-B72E-477D0469A0DA}" srcId="{C9D2C071-157B-4B2B-9D23-36D3FF18B25E}" destId="{DB4C355C-7B96-45ED-B5A0-D5C2D28C94A4}" srcOrd="3" destOrd="0" parTransId="{7761609D-208E-47EC-A6FE-B7BC0790F612}" sibTransId="{8784DB73-D3F3-468A-8866-1A63097B78DF}"/>
    <dgm:cxn modelId="{B67CDDFC-213A-4754-B5E4-8FB52F47E8BA}" srcId="{C9D2C071-157B-4B2B-9D23-36D3FF18B25E}" destId="{A45C4793-0F8E-496C-8D1B-F9A2BF409DE2}" srcOrd="4" destOrd="0" parTransId="{E3B5919E-0EE8-4931-B55B-6F6353432B9B}" sibTransId="{A6852312-DA63-4208-938D-EAE10F9B4607}"/>
    <dgm:cxn modelId="{68C7FBFE-7982-4685-825D-F3033A949B30}" type="presParOf" srcId="{3FC9DF70-D812-40EE-9320-33C27A48CE3E}" destId="{4AA958FB-507A-4F89-AEE1-BAF086EB0160}" srcOrd="0" destOrd="0" presId="urn:microsoft.com/office/officeart/2005/8/layout/vList2"/>
    <dgm:cxn modelId="{78258D3A-806C-4DC6-93E3-6189B0096199}" type="presParOf" srcId="{3FC9DF70-D812-40EE-9320-33C27A48CE3E}" destId="{3DFA9548-9321-4D31-A246-D194AD6082C3}" srcOrd="1" destOrd="0" presId="urn:microsoft.com/office/officeart/2005/8/layout/vList2"/>
    <dgm:cxn modelId="{007FF450-8FC1-4CA9-A00D-415D99538E73}" type="presParOf" srcId="{3FC9DF70-D812-40EE-9320-33C27A48CE3E}" destId="{69299504-40F0-403A-9E5C-7FE1F814282E}" srcOrd="2" destOrd="0" presId="urn:microsoft.com/office/officeart/2005/8/layout/vList2"/>
    <dgm:cxn modelId="{3345298C-1DD8-4C04-9449-3572C1281167}" type="presParOf" srcId="{3FC9DF70-D812-40EE-9320-33C27A48CE3E}" destId="{D552DC55-1EF0-44CA-8970-75AD5E785E1B}" srcOrd="3" destOrd="0" presId="urn:microsoft.com/office/officeart/2005/8/layout/vList2"/>
    <dgm:cxn modelId="{46AA425C-6F96-416E-B7A0-3AE1088025D4}" type="presParOf" srcId="{3FC9DF70-D812-40EE-9320-33C27A48CE3E}" destId="{E4E72AF2-13B9-46BF-A050-FF6C7649D671}" srcOrd="4" destOrd="0" presId="urn:microsoft.com/office/officeart/2005/8/layout/vList2"/>
    <dgm:cxn modelId="{C95F4C9F-8B16-473C-90AD-4CB3AF16109B}" type="presParOf" srcId="{3FC9DF70-D812-40EE-9320-33C27A48CE3E}" destId="{A699FD9A-E1DB-4183-BB3D-C49327B1B715}" srcOrd="5" destOrd="0" presId="urn:microsoft.com/office/officeart/2005/8/layout/vList2"/>
    <dgm:cxn modelId="{8369B0C6-BD63-4585-8584-C932AC10F3A3}" type="presParOf" srcId="{3FC9DF70-D812-40EE-9320-33C27A48CE3E}" destId="{A80C4BED-A6A2-4FDF-B5F4-AF4905E1BAFE}" srcOrd="6" destOrd="0" presId="urn:microsoft.com/office/officeart/2005/8/layout/vList2"/>
    <dgm:cxn modelId="{27928D45-82B4-4400-AF9B-B21521B699F2}" type="presParOf" srcId="{3FC9DF70-D812-40EE-9320-33C27A48CE3E}" destId="{30E1905B-F63F-4B83-9895-14114D552063}" srcOrd="7" destOrd="0" presId="urn:microsoft.com/office/officeart/2005/8/layout/vList2"/>
    <dgm:cxn modelId="{786C30FB-40DB-4CF0-93A9-BC5C5CC04459}" type="presParOf" srcId="{3FC9DF70-D812-40EE-9320-33C27A48CE3E}" destId="{EAC27526-325A-403F-9146-22F9E372D992}" srcOrd="8" destOrd="0" presId="urn:microsoft.com/office/officeart/2005/8/layout/vList2"/>
    <dgm:cxn modelId="{C546C143-8772-438E-A027-E7696BFB9361}" type="presParOf" srcId="{3FC9DF70-D812-40EE-9320-33C27A48CE3E}" destId="{A7829E5C-2DA9-4027-AB81-B7FC7A75DC28}" srcOrd="9" destOrd="0" presId="urn:microsoft.com/office/officeart/2005/8/layout/vList2"/>
    <dgm:cxn modelId="{C03875E2-2C0A-401B-B6AF-B494BE0382E6}" type="presParOf" srcId="{3FC9DF70-D812-40EE-9320-33C27A48CE3E}" destId="{F9FD3979-A4C0-46DE-BAB3-F33C39EEAFF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958FB-507A-4F89-AEE1-BAF086EB0160}">
      <dsp:nvSpPr>
        <dsp:cNvPr id="0" name=""/>
        <dsp:cNvSpPr/>
      </dsp:nvSpPr>
      <dsp:spPr>
        <a:xfrm>
          <a:off x="0" y="1555"/>
          <a:ext cx="6713552" cy="6236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600" kern="1200" dirty="0"/>
            <a:t>Haridus ja ajalugu</a:t>
          </a:r>
          <a:endParaRPr lang="en-US" sz="2600" kern="1200" dirty="0"/>
        </a:p>
      </dsp:txBody>
      <dsp:txXfrm>
        <a:off x="30442" y="31997"/>
        <a:ext cx="6652668" cy="562726"/>
      </dsp:txXfrm>
    </dsp:sp>
    <dsp:sp modelId="{69299504-40F0-403A-9E5C-7FE1F814282E}">
      <dsp:nvSpPr>
        <dsp:cNvPr id="0" name=""/>
        <dsp:cNvSpPr/>
      </dsp:nvSpPr>
      <dsp:spPr>
        <a:xfrm>
          <a:off x="0" y="700045"/>
          <a:ext cx="6713552" cy="6236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600" kern="1200" dirty="0">
              <a:latin typeface="Corbel" panose="020B0503020204020204"/>
            </a:rPr>
            <a:t>Poliitika ja meedia</a:t>
          </a:r>
          <a:endParaRPr lang="en-US" sz="2600" kern="1200" dirty="0">
            <a:latin typeface="Corbel" panose="020B0503020204020204"/>
          </a:endParaRPr>
        </a:p>
      </dsp:txBody>
      <dsp:txXfrm>
        <a:off x="30442" y="730487"/>
        <a:ext cx="6652668" cy="562726"/>
      </dsp:txXfrm>
    </dsp:sp>
    <dsp:sp modelId="{E4E72AF2-13B9-46BF-A050-FF6C7649D671}">
      <dsp:nvSpPr>
        <dsp:cNvPr id="0" name=""/>
        <dsp:cNvSpPr/>
      </dsp:nvSpPr>
      <dsp:spPr>
        <a:xfrm>
          <a:off x="0" y="1398535"/>
          <a:ext cx="6713552" cy="6236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600" kern="1200" dirty="0" err="1"/>
            <a:t>Varia</a:t>
          </a:r>
          <a:endParaRPr lang="en-US" sz="2600" kern="1200" dirty="0" err="1"/>
        </a:p>
      </dsp:txBody>
      <dsp:txXfrm>
        <a:off x="30442" y="1428977"/>
        <a:ext cx="6652668" cy="562726"/>
      </dsp:txXfrm>
    </dsp:sp>
    <dsp:sp modelId="{A80C4BED-A6A2-4FDF-B5F4-AF4905E1BAFE}">
      <dsp:nvSpPr>
        <dsp:cNvPr id="0" name=""/>
        <dsp:cNvSpPr/>
      </dsp:nvSpPr>
      <dsp:spPr>
        <a:xfrm>
          <a:off x="0" y="2097026"/>
          <a:ext cx="6713552" cy="6236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600" kern="1200" dirty="0"/>
            <a:t>Kultuur ja sport</a:t>
          </a:r>
          <a:endParaRPr lang="en-US" sz="2600" kern="1200" dirty="0"/>
        </a:p>
      </dsp:txBody>
      <dsp:txXfrm>
        <a:off x="30442" y="2127468"/>
        <a:ext cx="6652668" cy="562726"/>
      </dsp:txXfrm>
    </dsp:sp>
    <dsp:sp modelId="{EAC27526-325A-403F-9146-22F9E372D992}">
      <dsp:nvSpPr>
        <dsp:cNvPr id="0" name=""/>
        <dsp:cNvSpPr/>
      </dsp:nvSpPr>
      <dsp:spPr>
        <a:xfrm>
          <a:off x="0" y="2795516"/>
          <a:ext cx="6713552" cy="6236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600" kern="1200" dirty="0"/>
            <a:t>Pildiküsimus</a:t>
          </a:r>
          <a:endParaRPr lang="en-US" sz="2600" kern="1200" dirty="0"/>
        </a:p>
      </dsp:txBody>
      <dsp:txXfrm>
        <a:off x="30442" y="2825958"/>
        <a:ext cx="6652668" cy="562726"/>
      </dsp:txXfrm>
    </dsp:sp>
    <dsp:sp modelId="{F9FD3979-A4C0-46DE-BAB3-F33C39EEAFF4}">
      <dsp:nvSpPr>
        <dsp:cNvPr id="0" name=""/>
        <dsp:cNvSpPr/>
      </dsp:nvSpPr>
      <dsp:spPr>
        <a:xfrm>
          <a:off x="0" y="3494006"/>
          <a:ext cx="6713552" cy="6236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600" kern="1200" dirty="0"/>
            <a:t>Kodukant</a:t>
          </a:r>
          <a:endParaRPr lang="en-US" sz="2600" kern="1200" dirty="0"/>
        </a:p>
      </dsp:txBody>
      <dsp:txXfrm>
        <a:off x="30442" y="3524448"/>
        <a:ext cx="6652668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09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1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0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2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12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3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6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0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0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9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1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7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lt 3" descr="Võib olla pilt järgmisest: tekst sisuga: MATSIMOKA 24.05 kell 15:00 Kadrina rahvamaja 1982 08: KADRINA KILBAR Kadrina teemaline mälumäng Virumaa mäng">
            <a:extLst>
              <a:ext uri="{FF2B5EF4-FFF2-40B4-BE49-F238E27FC236}">
                <a16:creationId xmlns:a16="http://schemas.microsoft.com/office/drawing/2014/main" id="{D645BC42-E2F6-BEAC-97A0-1C7E73AB4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1232" y="-281"/>
            <a:ext cx="13074463" cy="685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22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26BAC-DD7E-1F70-9A48-488223B05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59770C2-6743-7487-FF23-EC1F2253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Haridus ja ajalugu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1FB87E1-FA6E-B140-58E0-2B8278662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8" y="1967754"/>
            <a:ext cx="11340841" cy="4128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02920" indent="-457200">
              <a:buAutoNum type="arabicPeriod"/>
            </a:pPr>
            <a:r>
              <a:rPr lang="et-EE" sz="2800" dirty="0"/>
              <a:t>1870.</a:t>
            </a:r>
          </a:p>
          <a:p>
            <a:pPr marL="502920" indent="-457200">
              <a:buAutoNum type="arabicPeriod"/>
            </a:pPr>
            <a:r>
              <a:rPr lang="et-EE" sz="2800" dirty="0">
                <a:ea typeface="+mn-lt"/>
                <a:cs typeface="+mn-lt"/>
              </a:rPr>
              <a:t>Aleksander </a:t>
            </a:r>
            <a:r>
              <a:rPr lang="et-EE" sz="2800" dirty="0" err="1">
                <a:ea typeface="+mn-lt"/>
                <a:cs typeface="+mn-lt"/>
              </a:rPr>
              <a:t>von</a:t>
            </a:r>
            <a:r>
              <a:rPr lang="et-EE" sz="2800" dirty="0">
                <a:ea typeface="+mn-lt"/>
                <a:cs typeface="+mn-lt"/>
              </a:rPr>
              <a:t> der </a:t>
            </a:r>
            <a:r>
              <a:rPr lang="et-EE" sz="2800" dirty="0" err="1">
                <a:ea typeface="+mn-lt"/>
                <a:cs typeface="+mn-lt"/>
              </a:rPr>
              <a:t>Pahlen</a:t>
            </a:r>
            <a:r>
              <a:rPr lang="et-EE" sz="2800" dirty="0">
                <a:ea typeface="+mn-lt"/>
                <a:cs typeface="+mn-lt"/>
              </a:rPr>
              <a:t>.</a:t>
            </a:r>
          </a:p>
          <a:p>
            <a:pPr marL="502920" indent="-457200">
              <a:buAutoNum type="arabicPeriod"/>
            </a:pPr>
            <a:r>
              <a:rPr lang="et-EE" sz="2800" dirty="0">
                <a:ea typeface="+mn-lt"/>
                <a:cs typeface="+mn-lt"/>
              </a:rPr>
              <a:t>Meinhard Laks.</a:t>
            </a:r>
            <a:endParaRPr lang="et-EE" dirty="0"/>
          </a:p>
          <a:p>
            <a:pPr marL="502920" indent="-457200">
              <a:buAutoNum type="arabicPeriod"/>
            </a:pPr>
            <a:r>
              <a:rPr lang="et-EE" sz="2800" dirty="0">
                <a:ea typeface="+mn-lt"/>
                <a:cs typeface="+mn-lt"/>
              </a:rPr>
              <a:t>Elmar Kanter.</a:t>
            </a:r>
          </a:p>
          <a:p>
            <a:pPr marL="502920" indent="-457200">
              <a:buAutoNum type="arabicPeriod"/>
            </a:pPr>
            <a:r>
              <a:rPr lang="et-EE" sz="2800" dirty="0">
                <a:ea typeface="+mn-lt"/>
                <a:cs typeface="+mn-lt"/>
              </a:rPr>
              <a:t>Narva ja Jaanilinna linnus, Narva jõgi.</a:t>
            </a:r>
          </a:p>
          <a:p>
            <a:pPr marL="502920" indent="-457200">
              <a:buAutoNum type="arabicPeriod"/>
            </a:pPr>
            <a:r>
              <a:rPr lang="et-EE" sz="2800" dirty="0">
                <a:ea typeface="+mn-lt"/>
                <a:cs typeface="+mn-lt"/>
              </a:rPr>
              <a:t>Alfons Rebane.</a:t>
            </a:r>
          </a:p>
          <a:p>
            <a:pPr marL="502920" indent="-457200">
              <a:buAutoNum type="arabicPeriod"/>
            </a:pPr>
            <a:r>
              <a:rPr lang="et-EE" sz="2800" dirty="0">
                <a:ea typeface="+mn-lt"/>
                <a:cs typeface="+mn-lt"/>
              </a:rPr>
              <a:t>Tallinna oblast.</a:t>
            </a:r>
          </a:p>
        </p:txBody>
      </p:sp>
    </p:spTree>
    <p:extLst>
      <p:ext uri="{BB962C8B-B14F-4D97-AF65-F5344CB8AC3E}">
        <p14:creationId xmlns:p14="http://schemas.microsoft.com/office/powerpoint/2010/main" val="308315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86F58-71FA-03E0-2A08-3CBA1EC4B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99853E6-EF9E-5EB3-7E36-82033990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Poliitika ja meedia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0D57E65-878F-558C-D916-2C6182250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8" y="1967754"/>
            <a:ext cx="11340841" cy="4128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02920" indent="-457200">
              <a:buAutoNum type="arabicPeriod"/>
            </a:pPr>
            <a:r>
              <a:rPr lang="et-EE" sz="2800" dirty="0"/>
              <a:t>Valdo Pant.</a:t>
            </a:r>
          </a:p>
          <a:p>
            <a:pPr marL="502920" indent="-457200">
              <a:buAutoNum type="arabicPeriod"/>
            </a:pPr>
            <a:r>
              <a:rPr lang="et-EE" sz="2800" dirty="0"/>
              <a:t>Indrek ja Aleksandra Saar.</a:t>
            </a:r>
          </a:p>
          <a:p>
            <a:pPr marL="502920" indent="-457200">
              <a:buAutoNum type="arabicPeriod"/>
            </a:pPr>
            <a:r>
              <a:rPr lang="et-EE" sz="2800" dirty="0"/>
              <a:t>Kaarel Taimla.</a:t>
            </a:r>
          </a:p>
          <a:p>
            <a:pPr marL="502920" indent="-457200">
              <a:buAutoNum type="arabicPeriod"/>
            </a:pPr>
            <a:r>
              <a:rPr lang="et-EE" sz="2800" dirty="0"/>
              <a:t>Vanamõisa mõis.</a:t>
            </a:r>
          </a:p>
          <a:p>
            <a:pPr marL="502920" indent="-457200">
              <a:buAutoNum type="arabicPeriod"/>
            </a:pPr>
            <a:r>
              <a:rPr lang="et-EE" sz="2800" dirty="0">
                <a:ea typeface="+mn-lt"/>
                <a:cs typeface="+mn-lt"/>
              </a:rPr>
              <a:t>Minimal Wind.</a:t>
            </a:r>
          </a:p>
          <a:p>
            <a:pPr marL="502920" indent="-457200">
              <a:buAutoNum type="arabicPeriod"/>
            </a:pPr>
            <a:r>
              <a:rPr lang="et-EE" sz="2800" dirty="0"/>
              <a:t>Alvar Sammal </a:t>
            </a:r>
            <a:r>
              <a:rPr lang="et-EE" sz="2800" dirty="0">
                <a:ea typeface="+mn-lt"/>
                <a:cs typeface="+mn-lt"/>
              </a:rPr>
              <a:t>(Suur </a:t>
            </a:r>
            <a:r>
              <a:rPr lang="et-EE" sz="2800" dirty="0" err="1">
                <a:ea typeface="+mn-lt"/>
                <a:cs typeface="+mn-lt"/>
              </a:rPr>
              <a:t>Sämm</a:t>
            </a:r>
            <a:r>
              <a:rPr lang="et-EE" sz="2800" dirty="0">
                <a:ea typeface="+mn-lt"/>
                <a:cs typeface="+mn-lt"/>
              </a:rPr>
              <a:t>).</a:t>
            </a:r>
          </a:p>
          <a:p>
            <a:pPr marL="502920" indent="-457200">
              <a:buAutoNum type="arabicPeriod"/>
            </a:pPr>
            <a:r>
              <a:rPr lang="et-EE" sz="2800" dirty="0"/>
              <a:t>Kulina mõis.</a:t>
            </a:r>
          </a:p>
        </p:txBody>
      </p:sp>
    </p:spTree>
    <p:extLst>
      <p:ext uri="{BB962C8B-B14F-4D97-AF65-F5344CB8AC3E}">
        <p14:creationId xmlns:p14="http://schemas.microsoft.com/office/powerpoint/2010/main" val="150960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76BFD2-17E3-7078-F421-23281705C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2A0300B-AB1D-0743-1E74-6CC4F46CB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A455EE71-1A93-30BA-202D-2589E075C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900" y="637563"/>
            <a:ext cx="8640201" cy="3070370"/>
          </a:xfrm>
        </p:spPr>
        <p:txBody>
          <a:bodyPr anchor="b">
            <a:normAutofit/>
          </a:bodyPr>
          <a:lstStyle/>
          <a:p>
            <a:r>
              <a:rPr lang="et-EE" sz="4000" dirty="0" err="1">
                <a:solidFill>
                  <a:schemeClr val="tx1"/>
                </a:solidFill>
              </a:rPr>
              <a:t>Varia</a:t>
            </a:r>
            <a:endParaRPr lang="et-EE" dirty="0" err="1">
              <a:solidFill>
                <a:schemeClr val="tx1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B0CAECD-51E5-2F5D-44FF-4896900C5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899" y="3707933"/>
            <a:ext cx="8640202" cy="2153859"/>
          </a:xfrm>
        </p:spPr>
        <p:txBody>
          <a:bodyPr anchor="t">
            <a:normAutofit/>
          </a:bodyPr>
          <a:lstStyle/>
          <a:p>
            <a:endParaRPr lang="et-E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A20CB-E307-A680-50ED-AF15B9108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39A74E5-EE9D-0F1B-2474-9385FFBF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Varia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D23DD15-72EC-88DF-FC0B-F40BE6AED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8" y="1967754"/>
            <a:ext cx="11340841" cy="4128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60070" indent="-514350">
              <a:buAutoNum type="arabicPeriod"/>
            </a:pPr>
            <a:r>
              <a:rPr lang="et-EE" sz="2800" dirty="0">
                <a:ea typeface="+mn-lt"/>
                <a:cs typeface="+mn-lt"/>
              </a:rPr>
              <a:t>Kus tuvastati maakonna esimene koroonaviirusesse nakatunu?</a:t>
            </a:r>
          </a:p>
          <a:p>
            <a:pPr marL="560070" indent="-514350">
              <a:buAutoNum type="arabicPeriod"/>
            </a:pPr>
            <a:r>
              <a:rPr lang="et-EE" sz="2800" dirty="0"/>
              <a:t>Kes </a:t>
            </a:r>
            <a:r>
              <a:rPr lang="et-EE" sz="2800" dirty="0">
                <a:ea typeface="+mn-lt"/>
                <a:cs typeface="+mn-lt"/>
              </a:rPr>
              <a:t>pälvis Eesti Kultuurkapitali Lääne-Virumaa ekspertgrupi 2019 aastapreemia?</a:t>
            </a:r>
          </a:p>
          <a:p>
            <a:pPr marL="560070" indent="-514350">
              <a:buAutoNum type="arabicPeriod"/>
            </a:pPr>
            <a:r>
              <a:rPr lang="et-EE" sz="2800" dirty="0">
                <a:ea typeface="+mn-lt"/>
                <a:cs typeface="+mn-lt"/>
              </a:rPr>
              <a:t>Mis nime kannab Ida-Virumaa häälekandja?</a:t>
            </a:r>
          </a:p>
          <a:p>
            <a:pPr marL="560070" indent="-514350">
              <a:buAutoNum type="arabicPeriod"/>
            </a:pPr>
            <a:r>
              <a:rPr lang="et-EE" sz="2800" dirty="0">
                <a:ea typeface="+mn-lt"/>
                <a:cs typeface="+mn-lt"/>
              </a:rPr>
              <a:t>Narvas toimus sel kuul rahvusvaheline õppus. Mis nime see kandis?</a:t>
            </a:r>
          </a:p>
        </p:txBody>
      </p:sp>
    </p:spTree>
    <p:extLst>
      <p:ext uri="{BB962C8B-B14F-4D97-AF65-F5344CB8AC3E}">
        <p14:creationId xmlns:p14="http://schemas.microsoft.com/office/powerpoint/2010/main" val="373869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1F5C3-3578-2D30-15E7-E60702823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26C9DE1-1FF0-C076-ED5A-2CDE9362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Varia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623088A-6BB8-E3C4-FBE4-1D9C598F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8" y="1967754"/>
            <a:ext cx="11340841" cy="4128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t-EE" sz="2800" dirty="0"/>
              <a:t>5. Virumaale rajatakse Euroopa piirivalveagentuuri juhtimiskeskus. Kuhu?</a:t>
            </a:r>
          </a:p>
          <a:p>
            <a:pPr marL="45720" indent="0">
              <a:buNone/>
            </a:pPr>
            <a:r>
              <a:rPr lang="et-EE" sz="2800"/>
              <a:t>6. Kui sõita rongiga Tapalt Narva, siis mitmes linnas teeb rong peatuse?</a:t>
            </a:r>
          </a:p>
          <a:p>
            <a:pPr marL="45720" indent="0">
              <a:buNone/>
            </a:pPr>
            <a:r>
              <a:rPr lang="et-EE" sz="2800"/>
              <a:t>7. Mitu korda on Virumaal peetud Võidupüha paraadi?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22997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13F45E-29CB-B3A6-1151-73D1A02C9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E51483E-9D50-23F0-67B8-E10F96CFA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C71D0B1D-06C2-3776-6CEB-D8382EFFC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900" y="637563"/>
            <a:ext cx="8640201" cy="3070370"/>
          </a:xfrm>
        </p:spPr>
        <p:txBody>
          <a:bodyPr anchor="b">
            <a:normAutofit/>
          </a:bodyPr>
          <a:lstStyle/>
          <a:p>
            <a:r>
              <a:rPr lang="et-EE" sz="4000" dirty="0">
                <a:solidFill>
                  <a:schemeClr val="tx1"/>
                </a:solidFill>
              </a:rPr>
              <a:t>Kultuur ja sport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B67C7B0-B133-A5E0-7D67-741291268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899" y="3707933"/>
            <a:ext cx="8640202" cy="2153859"/>
          </a:xfrm>
        </p:spPr>
        <p:txBody>
          <a:bodyPr anchor="t">
            <a:normAutofit/>
          </a:bodyPr>
          <a:lstStyle/>
          <a:p>
            <a:endParaRPr lang="et-E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22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2AE9B-C47F-2923-BF7C-CD629A509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895077C-BEE2-49B7-9ACE-1796B865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Kultuur ja sport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10484DD-F733-6B83-AF13-3F58CE42B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8" y="1967754"/>
            <a:ext cx="11340841" cy="4128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60070" indent="-514350">
              <a:buAutoNum type="arabicPeriod"/>
            </a:pPr>
            <a:r>
              <a:rPr lang="et-EE" sz="2800" dirty="0"/>
              <a:t>Kes oli enne Margus Martinit Kadrina Spordikeskuse juhataja?</a:t>
            </a:r>
          </a:p>
          <a:p>
            <a:pPr marL="560070" indent="-514350">
              <a:buAutoNum type="arabicPeriod"/>
            </a:pPr>
            <a:r>
              <a:rPr lang="et-EE" sz="2800" dirty="0"/>
              <a:t>Kes pälvis </a:t>
            </a:r>
            <a:r>
              <a:rPr lang="et-EE" sz="2800" dirty="0">
                <a:ea typeface="+mn-lt"/>
                <a:cs typeface="+mn-lt"/>
              </a:rPr>
              <a:t>Lääne-Virumaa Spordiliidu konkursil „Aasta sportlane 2014“ aasta noore naissportlase tiitli?</a:t>
            </a:r>
            <a:endParaRPr lang="et-EE" sz="2800" dirty="0"/>
          </a:p>
          <a:p>
            <a:pPr marL="560070" indent="-514350">
              <a:buAutoNum type="arabicPeriod"/>
            </a:pPr>
            <a:r>
              <a:rPr lang="et-EE" sz="2800" dirty="0"/>
              <a:t>Just see legendaarne suusatreener ja kehalise kasvatuse õpetaja töötas Kadrina Keskkoolis 1965-1985.</a:t>
            </a:r>
          </a:p>
          <a:p>
            <a:pPr marL="560070" indent="-514350">
              <a:buAutoNum type="arabicPeriod"/>
            </a:pPr>
            <a:r>
              <a:rPr lang="et-EE" sz="2800"/>
              <a:t>2023. aastal vannutati Rein Sikk saunaministriks. Kus?</a:t>
            </a:r>
          </a:p>
          <a:p>
            <a:pPr marL="560070" indent="-514350">
              <a:buAutoNum type="arabicPeriod"/>
            </a:pP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254630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7A46C-8569-27F8-85B4-CFAEEB2FF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C7D1D9F-5623-1C37-6BBB-5E4EBE04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Kultuur ja sport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DDB0394-F660-D755-EC52-44BC4A364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8" y="1967754"/>
            <a:ext cx="11340841" cy="4128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t-EE" sz="2800"/>
              <a:t>5. Eneli Jefimova on pärit Sillamäelt, kuid millises Eesti linnas on ta sündinud?</a:t>
            </a:r>
          </a:p>
          <a:p>
            <a:pPr marL="45720" indent="0">
              <a:buNone/>
            </a:pPr>
            <a:r>
              <a:rPr lang="et-EE" sz="2800" dirty="0"/>
              <a:t>6. Kes oli see Narvast pärit laulja, kelle repertuaari kuulusid lood ,,Süda, see </a:t>
            </a:r>
            <a:r>
              <a:rPr lang="et-EE" sz="2800"/>
              <a:t>ihaldab laineid'', ,,Nooruslaul'', ,,Lõkke juures'' ja ,,Maasaunas''?</a:t>
            </a:r>
          </a:p>
          <a:p>
            <a:pPr marL="45720" indent="0">
              <a:buNone/>
            </a:pPr>
            <a:r>
              <a:rPr lang="et-EE" sz="2800"/>
              <a:t>7. Kes on Rakvere Teatri juhataja?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275897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4EC3BD-4C79-8DCD-E262-8A91A4260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40C7A8A-A02F-771F-E0DB-1AAD23E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A1E6744D-D5A7-9AC1-5327-5BA45659E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900" y="637563"/>
            <a:ext cx="8640201" cy="3070370"/>
          </a:xfrm>
        </p:spPr>
        <p:txBody>
          <a:bodyPr anchor="b">
            <a:normAutofit/>
          </a:bodyPr>
          <a:lstStyle/>
          <a:p>
            <a:r>
              <a:rPr lang="et-EE" sz="4000" dirty="0">
                <a:solidFill>
                  <a:schemeClr val="tx1"/>
                </a:solidFill>
              </a:rPr>
              <a:t>Õiged vastused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18C480D-8077-1696-4E1E-B6ED9A284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899" y="3707933"/>
            <a:ext cx="8640202" cy="2153859"/>
          </a:xfrm>
        </p:spPr>
        <p:txBody>
          <a:bodyPr anchor="t">
            <a:normAutofit/>
          </a:bodyPr>
          <a:lstStyle/>
          <a:p>
            <a:endParaRPr lang="et-E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14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D6A37-1859-2A96-0431-D1977C5CB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8B12614-302E-1BC3-1135-774BA46B6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Varia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BAF5EDD-09F5-EA16-DC97-CE01794F1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8" y="1967754"/>
            <a:ext cx="11340841" cy="412824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60070" indent="-514350">
              <a:buAutoNum type="arabicPeriod"/>
            </a:pPr>
            <a:r>
              <a:rPr lang="et-EE" sz="2800" dirty="0"/>
              <a:t>Tapal.</a:t>
            </a:r>
          </a:p>
          <a:p>
            <a:pPr marL="560070" indent="-514350">
              <a:buAutoNum type="arabicPeriod"/>
            </a:pPr>
            <a:r>
              <a:rPr lang="et-EE" sz="2800" dirty="0"/>
              <a:t>Ene Heide.</a:t>
            </a:r>
          </a:p>
          <a:p>
            <a:pPr marL="560070" indent="-514350">
              <a:buAutoNum type="arabicPeriod"/>
            </a:pPr>
            <a:r>
              <a:rPr lang="et-EE" sz="2800" dirty="0"/>
              <a:t>Põhjarannik.</a:t>
            </a:r>
          </a:p>
          <a:p>
            <a:pPr marL="560070" indent="-514350">
              <a:buAutoNum type="arabicPeriod"/>
            </a:pPr>
            <a:r>
              <a:rPr lang="et-EE" sz="2800" dirty="0"/>
              <a:t>Kilp.</a:t>
            </a:r>
          </a:p>
          <a:p>
            <a:pPr marL="560070" indent="-514350">
              <a:buAutoNum type="arabicPeriod"/>
            </a:pPr>
            <a:r>
              <a:rPr lang="et-EE" sz="2800" dirty="0"/>
              <a:t>Narva-Jõesuu.</a:t>
            </a:r>
          </a:p>
          <a:p>
            <a:pPr marL="560070" indent="-514350">
              <a:buAutoNum type="arabicPeriod"/>
            </a:pPr>
            <a:r>
              <a:rPr lang="et-EE" sz="2800"/>
              <a:t>Neli. (Rakvere, Kiviõli, Püssi ja Jõhvi)</a:t>
            </a:r>
          </a:p>
          <a:p>
            <a:pPr marL="560070" indent="-514350">
              <a:buAutoNum type="arabicPeriod"/>
            </a:pPr>
            <a:r>
              <a:rPr lang="et-EE" sz="2800"/>
              <a:t>Viis. (1996 Narvas, 2003 Jõhvis, 2004 Rakveres, 2017 Rakveres ja 2024 Narvas)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18422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E73B7E5-07C5-C22F-0327-99CCDFAB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t-EE" sz="5400" dirty="0"/>
              <a:t>Virumaa mäng (24. 05. 2025)</a:t>
            </a:r>
          </a:p>
        </p:txBody>
      </p:sp>
      <p:graphicFrame>
        <p:nvGraphicFramePr>
          <p:cNvPr id="54" name="Sisu kohatäide 2">
            <a:extLst>
              <a:ext uri="{FF2B5EF4-FFF2-40B4-BE49-F238E27FC236}">
                <a16:creationId xmlns:a16="http://schemas.microsoft.com/office/drawing/2014/main" id="{3A4CB7B8-F857-A387-F4CF-493C2D074A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575483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241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E049B-82E0-D2B3-8566-A66B5CD67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C7BB8F9-A58A-E743-D919-A46ACAD1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Kultuur ja sport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5A5EA56-43DB-743D-3261-0FEB07B4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8" y="1967754"/>
            <a:ext cx="11340841" cy="4128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60070" indent="-514350">
              <a:buAutoNum type="arabicPeriod"/>
            </a:pPr>
            <a:r>
              <a:rPr lang="et-EE" sz="2800" dirty="0"/>
              <a:t>Valeri </a:t>
            </a:r>
            <a:r>
              <a:rPr lang="et-EE" sz="2800" dirty="0" err="1"/>
              <a:t>Pormann</a:t>
            </a:r>
            <a:r>
              <a:rPr lang="et-EE" sz="2800" dirty="0"/>
              <a:t>.</a:t>
            </a:r>
          </a:p>
          <a:p>
            <a:pPr marL="560070" indent="-514350">
              <a:buAutoNum type="arabicPeriod"/>
            </a:pPr>
            <a:r>
              <a:rPr lang="et-EE" sz="2800" dirty="0"/>
              <a:t>Merili Sirvel.</a:t>
            </a:r>
          </a:p>
          <a:p>
            <a:pPr marL="560070" indent="-514350">
              <a:buAutoNum type="arabicPeriod"/>
            </a:pPr>
            <a:r>
              <a:rPr lang="et-EE" sz="2800" dirty="0"/>
              <a:t>Vello Heinsoo.</a:t>
            </a:r>
          </a:p>
          <a:p>
            <a:pPr marL="560070" indent="-514350">
              <a:buAutoNum type="arabicPeriod"/>
            </a:pPr>
            <a:r>
              <a:rPr lang="et-EE" sz="2800" dirty="0"/>
              <a:t>Jõhvis.</a:t>
            </a:r>
          </a:p>
          <a:p>
            <a:pPr marL="560070" indent="-514350">
              <a:buAutoNum type="arabicPeriod"/>
            </a:pPr>
            <a:r>
              <a:rPr lang="et-EE" sz="2800"/>
              <a:t>Tartus.</a:t>
            </a:r>
          </a:p>
          <a:p>
            <a:pPr marL="560070" indent="-514350">
              <a:buAutoNum type="arabicPeriod"/>
            </a:pPr>
            <a:r>
              <a:rPr lang="et-EE" sz="2800"/>
              <a:t>Artur Rinne.</a:t>
            </a:r>
            <a:endParaRPr lang="et-EE" sz="2800" dirty="0"/>
          </a:p>
          <a:p>
            <a:pPr marL="560070" indent="-514350">
              <a:buAutoNum type="arabicPeriod"/>
            </a:pPr>
            <a:r>
              <a:rPr lang="et-EE" sz="2800"/>
              <a:t>Velvo Väli.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29533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48D22C-08E7-4A52-BDC5-6E3342434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A6F78E7-DCB3-A04D-6D5A-CB5CD2F23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851EB20F-F314-AD71-7726-BB99FFC03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900" y="637563"/>
            <a:ext cx="8640201" cy="3070370"/>
          </a:xfrm>
        </p:spPr>
        <p:txBody>
          <a:bodyPr anchor="b">
            <a:normAutofit/>
          </a:bodyPr>
          <a:lstStyle/>
          <a:p>
            <a:r>
              <a:rPr lang="et-EE" sz="4000" dirty="0">
                <a:solidFill>
                  <a:schemeClr val="tx1"/>
                </a:solidFill>
              </a:rPr>
              <a:t>Pildiküsimus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47DAF7D-F9B5-119C-83F1-9C4AA8F20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899" y="3707933"/>
            <a:ext cx="8640202" cy="2153859"/>
          </a:xfrm>
        </p:spPr>
        <p:txBody>
          <a:bodyPr anchor="t">
            <a:normAutofit/>
          </a:bodyPr>
          <a:lstStyle/>
          <a:p>
            <a:endParaRPr lang="et-E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9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DAD265-6AF9-EB60-D403-27AB88206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6EF21389-A1DE-4EF4-BA43-0D21F5EFA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FFEF6E-0CEE-4323-A07F-58FDA5E0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7A69A5B-FB7E-40C2-A416-68C80A100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44D330D6-5765-4B60-A01C-C0E4DE44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8870A06-92E5-AAF3-AA60-1A11D8FD7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5"/>
            <a:ext cx="4566230" cy="34377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742950" indent="-742950" algn="ctr">
              <a:lnSpc>
                <a:spcPct val="85000"/>
              </a:lnSpc>
            </a:pPr>
            <a:r>
              <a:rPr lang="en-US" sz="7200" b="1" cap="all">
                <a:solidFill>
                  <a:srgbClr val="FFFFFF"/>
                </a:solidFill>
              </a:rPr>
              <a:t>Mis on pildil?</a:t>
            </a:r>
          </a:p>
        </p:txBody>
      </p:sp>
      <p:pic>
        <p:nvPicPr>
          <p:cNvPr id="4" name="Sisu kohatäide 3" descr="Pilt, millel on kujutatud taevas, õues, puu, ehitis&#10;&#10;Tehisintellekti genereeritud sisu ei pruugi olla õige.">
            <a:extLst>
              <a:ext uri="{FF2B5EF4-FFF2-40B4-BE49-F238E27FC236}">
                <a16:creationId xmlns:a16="http://schemas.microsoft.com/office/drawing/2014/main" id="{7FA9B4B4-C0ED-83DB-B255-7BFFF49D1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951" r="13491" b="2"/>
          <a:stretch>
            <a:fillRect/>
          </a:stretch>
        </p:blipFill>
        <p:spPr>
          <a:xfrm>
            <a:off x="872064" y="1474938"/>
            <a:ext cx="4593715" cy="39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99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CE029A-DE20-3D8F-ABF9-3F873F1CB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83A1FE1-B125-AADA-F05C-0AC90F16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>
                <a:solidFill>
                  <a:srgbClr val="FFFFFF"/>
                </a:solidFill>
              </a:rPr>
              <a:t>Mis on pildil?</a:t>
            </a:r>
          </a:p>
        </p:txBody>
      </p:sp>
      <p:pic>
        <p:nvPicPr>
          <p:cNvPr id="4" name="Sisu kohatäide 3" descr="Uusküla Puhkekeskus">
            <a:extLst>
              <a:ext uri="{FF2B5EF4-FFF2-40B4-BE49-F238E27FC236}">
                <a16:creationId xmlns:a16="http://schemas.microsoft.com/office/drawing/2014/main" id="{9BABD8DE-789F-BD2F-EB78-671EC4DEF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1800" b="3"/>
          <a:stretch>
            <a:fillRect/>
          </a:stretch>
        </p:blipFill>
        <p:spPr>
          <a:xfrm>
            <a:off x="872064" y="857689"/>
            <a:ext cx="6045576" cy="514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62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B588D5-41A7-6DD4-0FA3-CC70A970E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6EF21389-A1DE-4EF4-BA43-0D21F5EFA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FFEF6E-0CEE-4323-A07F-58FDA5E0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7A69A5B-FB7E-40C2-A416-68C80A100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44D330D6-5765-4B60-A01C-C0E4DE44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881458FA-B5FB-41DD-91C4-01C2C720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5"/>
            <a:ext cx="4566230" cy="34377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cap="all">
                <a:solidFill>
                  <a:srgbClr val="FFFFFF"/>
                </a:solidFill>
              </a:rPr>
              <a:t>Mis mõisaga on tegu?</a:t>
            </a:r>
          </a:p>
        </p:txBody>
      </p:sp>
      <p:pic>
        <p:nvPicPr>
          <p:cNvPr id="12" name="Sisu kohatäide 11" descr="Evelin Poolamets: Kulina mõis on mind avardanud">
            <a:extLst>
              <a:ext uri="{FF2B5EF4-FFF2-40B4-BE49-F238E27FC236}">
                <a16:creationId xmlns:a16="http://schemas.microsoft.com/office/drawing/2014/main" id="{832A7551-96DE-8082-E5EF-12F3E76C4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064" y="1705366"/>
            <a:ext cx="4593715" cy="344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91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6F6B50-A9EB-0306-6517-CC8A5E36B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677094E-F0FE-4EC2-9511-5A411A2E1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E0E1ADA3-256B-436F-BB84-15BF272B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DDC7D3D-A4F6-4638-B02B-2DBB6C11F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5C091E65-5627-4CC0-82AA-74A3C89D7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D95EB87A-6E65-5E3E-4A00-A402C92C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5"/>
            <a:ext cx="4566230" cy="34377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cap="all">
                <a:solidFill>
                  <a:srgbClr val="FFFFFF"/>
                </a:solidFill>
              </a:rPr>
              <a:t>Kes on pildil?</a:t>
            </a:r>
          </a:p>
        </p:txBody>
      </p:sp>
      <p:pic>
        <p:nvPicPr>
          <p:cNvPr id="5" name="Sisu kohatäide 4" descr="Märt Meos: tsensuur on end jõhkral moel kehtestanud ja see tähendab kõigile  loomevabaduse lõppu">
            <a:extLst>
              <a:ext uri="{FF2B5EF4-FFF2-40B4-BE49-F238E27FC236}">
                <a16:creationId xmlns:a16="http://schemas.microsoft.com/office/drawing/2014/main" id="{3BD9D9DB-0328-7D06-6FF0-6B714609E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2313" r="20701"/>
          <a:stretch>
            <a:fillRect/>
          </a:stretch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62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74848-952B-0FB3-CE0F-48111DE5F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8677094E-F0FE-4EC2-9511-5A411A2E1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E0E1ADA3-256B-436F-BB84-15BF272B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DDC7D3D-A4F6-4638-B02B-2DBB6C11F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5C091E65-5627-4CC0-82AA-74A3C89D7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D7CDEA9-61D7-9145-5CA0-BCBE6F2D3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5"/>
            <a:ext cx="4566230" cy="34377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cap="all">
                <a:solidFill>
                  <a:srgbClr val="FFFFFF"/>
                </a:solidFill>
              </a:rPr>
              <a:t>Kes on pildil?</a:t>
            </a:r>
          </a:p>
        </p:txBody>
      </p:sp>
      <p:pic>
        <p:nvPicPr>
          <p:cNvPr id="6" name="Sisu kohatäide 5" descr="Тийт Тралла (Tiit Tralla) - актёр - фотографии - советские актёры -  Кино-Театр.Ру">
            <a:extLst>
              <a:ext uri="{FF2B5EF4-FFF2-40B4-BE49-F238E27FC236}">
                <a16:creationId xmlns:a16="http://schemas.microsoft.com/office/drawing/2014/main" id="{35950414-5A7B-8886-9D15-914B84E2E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694" r="947" b="3"/>
          <a:stretch>
            <a:fillRect/>
          </a:stretch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1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40FF7D-81ED-9478-78B6-6B259C486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8677094E-F0FE-4EC2-9511-5A411A2E1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E0E1ADA3-256B-436F-BB84-15BF272B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DDC7D3D-A4F6-4638-B02B-2DBB6C11F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C091E65-5627-4CC0-82AA-74A3C89D7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F07AF637-41D4-9BBD-8A8D-0C02FAFB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5"/>
            <a:ext cx="4566230" cy="34377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700" b="1" cap="all">
                <a:solidFill>
                  <a:srgbClr val="FFFFFF"/>
                </a:solidFill>
              </a:rPr>
              <a:t>Kus on tehtud see foto?</a:t>
            </a:r>
          </a:p>
        </p:txBody>
      </p:sp>
      <p:pic>
        <p:nvPicPr>
          <p:cNvPr id="5" name="Pilt 4" descr="Vasknarva ordulinnus – Vikipeedia">
            <a:extLst>
              <a:ext uri="{FF2B5EF4-FFF2-40B4-BE49-F238E27FC236}">
                <a16:creationId xmlns:a16="http://schemas.microsoft.com/office/drawing/2014/main" id="{501291E4-EE22-DA33-0F13-3C7440D121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37" r="20960"/>
          <a:stretch>
            <a:fillRect/>
          </a:stretch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38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E2B2D0-CD61-98A2-6118-41B093F67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614D691C-B82F-F3CB-CAF3-8FE1AA75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>
                <a:solidFill>
                  <a:srgbClr val="FFFFFF"/>
                </a:solidFill>
              </a:rPr>
              <a:t>Kus on tehtud see foto?</a:t>
            </a:r>
          </a:p>
        </p:txBody>
      </p:sp>
      <p:pic>
        <p:nvPicPr>
          <p:cNvPr id="6" name="Pilt 5" descr="Pilt, millel on kujutatud õues, muru, taevas, pilv&#10;&#10;Tehisintellekti genereeritud sisu ei pruugi olla õige.">
            <a:extLst>
              <a:ext uri="{FF2B5EF4-FFF2-40B4-BE49-F238E27FC236}">
                <a16:creationId xmlns:a16="http://schemas.microsoft.com/office/drawing/2014/main" id="{785D69A5-2959-1367-9B3A-5FF2226F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675" b="-1"/>
          <a:stretch>
            <a:fillRect/>
          </a:stretch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01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43F3E9-00F7-21D9-F95B-062D43B1A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0958945-AD87-11BA-7128-6B85BB94F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2842845-640A-1E0D-4EE9-B92A1342E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900" y="637563"/>
            <a:ext cx="8640201" cy="3070370"/>
          </a:xfrm>
        </p:spPr>
        <p:txBody>
          <a:bodyPr anchor="b">
            <a:normAutofit/>
          </a:bodyPr>
          <a:lstStyle/>
          <a:p>
            <a:r>
              <a:rPr lang="et-EE" sz="4000" dirty="0">
                <a:solidFill>
                  <a:schemeClr val="tx1"/>
                </a:solidFill>
              </a:rPr>
              <a:t>Kodukant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ADA6B6-69C0-424D-51C6-0A677C19D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899" y="3707933"/>
            <a:ext cx="8640202" cy="2153859"/>
          </a:xfrm>
        </p:spPr>
        <p:txBody>
          <a:bodyPr anchor="t">
            <a:normAutofit/>
          </a:bodyPr>
          <a:lstStyle/>
          <a:p>
            <a:endParaRPr lang="et-E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83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0513689-D00A-4D15-B8A3-AA50EC4B2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888DA863-9E08-B3E4-F0D7-8304A5BFB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900" y="637563"/>
            <a:ext cx="8640201" cy="3070370"/>
          </a:xfrm>
        </p:spPr>
        <p:txBody>
          <a:bodyPr anchor="b">
            <a:normAutofit/>
          </a:bodyPr>
          <a:lstStyle/>
          <a:p>
            <a:r>
              <a:rPr lang="et-EE" sz="4000">
                <a:solidFill>
                  <a:schemeClr val="tx1"/>
                </a:solidFill>
              </a:rPr>
              <a:t>Haridus ja ajalugu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7ED0150-BB33-F9B5-2B1F-021C6CE00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899" y="3707933"/>
            <a:ext cx="8640202" cy="2153859"/>
          </a:xfrm>
        </p:spPr>
        <p:txBody>
          <a:bodyPr anchor="t">
            <a:normAutofit/>
          </a:bodyPr>
          <a:lstStyle/>
          <a:p>
            <a:endParaRPr lang="et-E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18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DB2C9-5D47-2F37-3D4C-D6AD976DD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E65953A-84D3-FDFC-2063-5308A515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Kodukant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62DBA14-2A9C-3273-7C21-B1959C09A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8" y="1967754"/>
            <a:ext cx="11340841" cy="4128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60070" indent="-514350">
              <a:buAutoNum type="arabicPeriod"/>
            </a:pPr>
            <a:r>
              <a:rPr lang="et-EE" sz="2800" dirty="0"/>
              <a:t>Aprillis 2014 kirjutab Kodukant, et Kadrinat külastasid Maido Nõlvak ja Mikko Virkala. Mille juhtkonda nad kuulusid?</a:t>
            </a:r>
          </a:p>
          <a:p>
            <a:pPr marL="560070" indent="-514350">
              <a:buAutoNum type="arabicPeriod"/>
            </a:pPr>
            <a:r>
              <a:rPr lang="et-EE" sz="2800" dirty="0"/>
              <a:t>Rubriigis ,,Minu Kadrina'' ilmus septembris 2014 lugu mehest, kes pärast armeed leidis töökoha Kadrina </a:t>
            </a:r>
            <a:r>
              <a:rPr lang="et-EE" sz="2800" dirty="0" err="1"/>
              <a:t>EPT's</a:t>
            </a:r>
            <a:r>
              <a:rPr lang="et-EE" sz="2800" dirty="0"/>
              <a:t>. Kadrinast lahkus ta 1989.aastal. Eelkõige tuntakse teda ühe Virumaa suurürituse korraldajana. Kes?</a:t>
            </a:r>
            <a:endParaRPr lang="et-EE" dirty="0"/>
          </a:p>
          <a:p>
            <a:pPr marL="560070" indent="-514350">
              <a:buAutoNum type="arabicPeriod"/>
            </a:pPr>
            <a:r>
              <a:rPr lang="et-EE" sz="2800" dirty="0"/>
              <a:t>Novembris 2015 kirjutab Kodukant, et üks tuntud tallinlane nimetas Neeruti mõisa </a:t>
            </a:r>
            <a:r>
              <a:rPr lang="et-EE" sz="2800" dirty="0">
                <a:ea typeface="+mn-lt"/>
                <a:cs typeface="+mn-lt"/>
              </a:rPr>
              <a:t>Eesti punasesse raamatusse kuuluvaks. ,,</a:t>
            </a:r>
            <a:r>
              <a:rPr lang="et-EE" sz="2800" i="1" dirty="0">
                <a:ea typeface="+mn-lt"/>
                <a:cs typeface="+mn-lt"/>
              </a:rPr>
              <a:t>Ta selgitas, et kui mõnegi mõisa võib teadmatusest teistega kogemata segamini ajada, siis juugendlik Neeruti on absoluutselt ainulaadne ja unikaalne.</a:t>
            </a:r>
            <a:r>
              <a:rPr lang="et-EE" sz="2800" dirty="0">
                <a:ea typeface="+mn-lt"/>
                <a:cs typeface="+mn-lt"/>
              </a:rPr>
              <a:t>'' Kes?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0002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94B88-4C5F-1652-AE75-635A7F6A6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960F03F-D282-65C5-B565-5614B745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Kodukant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AC7C301-0BEA-F0D3-560E-688E74FB1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8" y="1967754"/>
            <a:ext cx="11340841" cy="4128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t-EE" sz="2800" dirty="0"/>
              <a:t>4. Jaanuaris 2017 kirjutab Kodukant, et KULKA aastapreemia pälvis Alo Põldmäe. Kus see talle üle anti?</a:t>
            </a:r>
            <a:endParaRPr lang="et-EE" dirty="0"/>
          </a:p>
          <a:p>
            <a:pPr marL="45720" indent="0">
              <a:buNone/>
            </a:pPr>
            <a:r>
              <a:rPr lang="et-EE" sz="2800" dirty="0"/>
              <a:t>5. Aprillis 2014 kirjutab Kodukant, et Kadrina Spordikeskust asus juhtima Margus Martin. Mis ametit ta eelnevalt pidas?</a:t>
            </a:r>
          </a:p>
          <a:p>
            <a:pPr marL="45720" indent="0">
              <a:buNone/>
            </a:pPr>
            <a:r>
              <a:rPr lang="et-EE" sz="2800" dirty="0"/>
              <a:t>6. Mais 2017 kirjutab Kodukant, et novembris toimuval </a:t>
            </a:r>
            <a:r>
              <a:rPr lang="et-EE" sz="2800" err="1"/>
              <a:t>CADrinal</a:t>
            </a:r>
            <a:r>
              <a:rPr lang="et-EE" sz="2800" dirty="0"/>
              <a:t> paneb punkti just see Virumaalt pärit muusik, kes on </a:t>
            </a:r>
            <a:r>
              <a:rPr lang="et-EE" sz="2800" err="1"/>
              <a:t>CADrinal</a:t>
            </a:r>
            <a:r>
              <a:rPr lang="et-EE" sz="2800" dirty="0"/>
              <a:t> esinenud ka 2011. Kes?</a:t>
            </a:r>
          </a:p>
          <a:p>
            <a:pPr marL="45720" indent="0">
              <a:buNone/>
            </a:pPr>
            <a:r>
              <a:rPr lang="et-EE" sz="2800" dirty="0"/>
              <a:t>7. Oktoobris 2023 kirjutab Kodukant, et eakate ekskursioon toimus Ida-Virumaale. Millist linna külastati lisaks Kukruse mõisale?</a:t>
            </a:r>
          </a:p>
        </p:txBody>
      </p:sp>
    </p:spTree>
    <p:extLst>
      <p:ext uri="{BB962C8B-B14F-4D97-AF65-F5344CB8AC3E}">
        <p14:creationId xmlns:p14="http://schemas.microsoft.com/office/powerpoint/2010/main" val="297566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1EA415-D7DB-F58B-0DC1-EB359CA98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02BC83D-7B2D-EA4A-1A08-149B0FD78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24D53313-4E07-AC1B-47CD-9E2A900F5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900" y="637563"/>
            <a:ext cx="8640201" cy="3070370"/>
          </a:xfrm>
        </p:spPr>
        <p:txBody>
          <a:bodyPr anchor="b">
            <a:normAutofit/>
          </a:bodyPr>
          <a:lstStyle/>
          <a:p>
            <a:r>
              <a:rPr lang="et-EE" sz="4000" dirty="0">
                <a:solidFill>
                  <a:schemeClr val="tx1"/>
                </a:solidFill>
              </a:rPr>
              <a:t>Õiged vastused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F1F19FD-B418-AD8B-FC08-087BB3613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899" y="3707933"/>
            <a:ext cx="8640202" cy="2153859"/>
          </a:xfrm>
        </p:spPr>
        <p:txBody>
          <a:bodyPr anchor="t">
            <a:normAutofit/>
          </a:bodyPr>
          <a:lstStyle/>
          <a:p>
            <a:endParaRPr lang="et-E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71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05A0A-4E8E-87BF-4C19-0FD4A58CF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4A21ECF-B85C-5924-D8F3-1A682C2C0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Pildiküsimus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58351CD-4FA9-B5EC-1A0A-CF098DB7C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8" y="1967754"/>
            <a:ext cx="11340841" cy="4128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60070" indent="-514350">
              <a:buAutoNum type="arabicPeriod"/>
            </a:pPr>
            <a:r>
              <a:rPr lang="et-EE" sz="2800" dirty="0"/>
              <a:t>Kunagine Oru lossi talveaed.</a:t>
            </a:r>
          </a:p>
          <a:p>
            <a:pPr marL="560070" indent="-514350">
              <a:buAutoNum type="arabicPeriod"/>
            </a:pPr>
            <a:r>
              <a:rPr lang="et-EE" sz="2800" dirty="0"/>
              <a:t>Kunagine Uusküla puhkekeskus.</a:t>
            </a:r>
          </a:p>
          <a:p>
            <a:pPr marL="560070" indent="-514350">
              <a:buAutoNum type="arabicPeriod"/>
            </a:pPr>
            <a:r>
              <a:rPr lang="et-EE" sz="2800" dirty="0"/>
              <a:t>Kulina mõis.</a:t>
            </a:r>
          </a:p>
          <a:p>
            <a:pPr marL="560070" indent="-514350">
              <a:buAutoNum type="arabicPeriod"/>
            </a:pPr>
            <a:r>
              <a:rPr lang="et-EE" sz="2800" dirty="0"/>
              <a:t>Märt Meos.</a:t>
            </a:r>
          </a:p>
          <a:p>
            <a:pPr marL="560070" indent="-514350">
              <a:buAutoNum type="arabicPeriod"/>
            </a:pPr>
            <a:r>
              <a:rPr lang="et-EE" sz="2800" dirty="0"/>
              <a:t>Tiit Tralla.</a:t>
            </a:r>
          </a:p>
          <a:p>
            <a:pPr marL="560070" indent="-514350">
              <a:buAutoNum type="arabicPeriod"/>
            </a:pPr>
            <a:r>
              <a:rPr lang="et-EE" sz="2800" dirty="0"/>
              <a:t>Vasknarva.</a:t>
            </a:r>
          </a:p>
          <a:p>
            <a:pPr marL="560070" indent="-514350">
              <a:buAutoNum type="arabicPeriod"/>
            </a:pPr>
            <a:r>
              <a:rPr lang="et-EE" sz="2800" dirty="0"/>
              <a:t>Jõhvi linnak.</a:t>
            </a:r>
          </a:p>
        </p:txBody>
      </p:sp>
    </p:spTree>
    <p:extLst>
      <p:ext uri="{BB962C8B-B14F-4D97-AF65-F5344CB8AC3E}">
        <p14:creationId xmlns:p14="http://schemas.microsoft.com/office/powerpoint/2010/main" val="223131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BA11F-C9BB-5ED5-C27B-FD4764D50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C12DE14-C339-6D51-35E8-8FDC6A17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Kodukant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A0477D9-865C-7A3B-D8F5-6409740F9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8" y="1967754"/>
            <a:ext cx="11340841" cy="4128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60070" indent="-514350">
              <a:buAutoNum type="arabicPeriod"/>
            </a:pPr>
            <a:r>
              <a:rPr lang="et-EE" sz="2800" dirty="0"/>
              <a:t>Ida päästekeskus.</a:t>
            </a:r>
          </a:p>
          <a:p>
            <a:pPr marL="560070" indent="-514350">
              <a:buAutoNum type="arabicPeriod"/>
            </a:pPr>
            <a:r>
              <a:rPr lang="et-EE" sz="2800" dirty="0"/>
              <a:t>Peep </a:t>
            </a:r>
            <a:r>
              <a:rPr lang="et-EE" sz="2800" err="1"/>
              <a:t>Veedla</a:t>
            </a:r>
            <a:r>
              <a:rPr lang="et-EE" sz="2800" dirty="0"/>
              <a:t>, Viru Folgi peakorraldaja.</a:t>
            </a:r>
          </a:p>
          <a:p>
            <a:pPr marL="560070" indent="-514350">
              <a:buAutoNum type="arabicPeriod"/>
            </a:pPr>
            <a:r>
              <a:rPr lang="et-EE" sz="2800" dirty="0"/>
              <a:t>Jüri Kuuskemaa.</a:t>
            </a:r>
          </a:p>
          <a:p>
            <a:pPr marL="560070" indent="-514350">
              <a:buAutoNum type="arabicPeriod"/>
            </a:pPr>
            <a:r>
              <a:rPr lang="et-EE" sz="2800" dirty="0"/>
              <a:t>Kohtla-Järve kultuurikeskuses.</a:t>
            </a:r>
          </a:p>
          <a:p>
            <a:pPr marL="560070" indent="-514350">
              <a:buAutoNum type="arabicPeriod"/>
            </a:pPr>
            <a:r>
              <a:rPr lang="et-EE" sz="2800" dirty="0"/>
              <a:t>Rakvere Spordikeskuse müügijuht.</a:t>
            </a:r>
          </a:p>
          <a:p>
            <a:pPr marL="560070" indent="-514350">
              <a:buAutoNum type="arabicPeriod"/>
            </a:pPr>
            <a:r>
              <a:rPr lang="et-EE" sz="2800" dirty="0"/>
              <a:t>Tanel Padar.</a:t>
            </a:r>
          </a:p>
          <a:p>
            <a:pPr marL="560070" indent="-514350">
              <a:buAutoNum type="arabicPeriod"/>
            </a:pPr>
            <a:r>
              <a:rPr lang="et-EE" sz="2800" dirty="0"/>
              <a:t>Sillamäe.</a:t>
            </a:r>
          </a:p>
        </p:txBody>
      </p:sp>
    </p:spTree>
    <p:extLst>
      <p:ext uri="{BB962C8B-B14F-4D97-AF65-F5344CB8AC3E}">
        <p14:creationId xmlns:p14="http://schemas.microsoft.com/office/powerpoint/2010/main" val="182837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533E0E7-4DA5-9CD1-8090-3C2424DB9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Haridus ja ajalugu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F1D2D29-D379-7DDC-82EA-693E8A38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8" y="1967754"/>
            <a:ext cx="11340841" cy="4128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02920" indent="-457200">
              <a:buAutoNum type="arabicPeriod"/>
            </a:pPr>
            <a:r>
              <a:rPr lang="et-EE" sz="2800" dirty="0"/>
              <a:t>Mis aastal valmis raudtee Paldiski ja </a:t>
            </a:r>
            <a:r>
              <a:rPr lang="et-EE" sz="2800" err="1"/>
              <a:t>Tosno</a:t>
            </a:r>
            <a:r>
              <a:rPr lang="et-EE" sz="2800" dirty="0"/>
              <a:t> vahel?</a:t>
            </a:r>
          </a:p>
          <a:p>
            <a:pPr marL="502920" indent="-457200">
              <a:buAutoNum type="arabicPeriod"/>
            </a:pPr>
            <a:r>
              <a:rPr lang="et-EE" sz="2800" dirty="0">
                <a:ea typeface="+mn-lt"/>
                <a:cs typeface="+mn-lt"/>
              </a:rPr>
              <a:t>23. novembril 1868 asutati Peterburis Balti Raudtee Selts. Kes valiti selle presidendiks?</a:t>
            </a:r>
          </a:p>
          <a:p>
            <a:pPr marL="502920" indent="-457200">
              <a:buAutoNum type="arabicPeriod"/>
            </a:pPr>
            <a:r>
              <a:rPr lang="et-EE" sz="2800" dirty="0">
                <a:ea typeface="+mn-lt"/>
                <a:cs typeface="+mn-lt"/>
              </a:rPr>
              <a:t>1999.a selgitati ajakirjanik Rein Siku algatusel välja Viru vägevad. Vägevate hulgas oli ka toonane Sonda kooli õppealajuhataja, direktor ja emakeeleõpetaja (1922-2008). Kes?</a:t>
            </a:r>
          </a:p>
          <a:p>
            <a:pPr marL="502920" indent="-457200">
              <a:buAutoNum type="arabicPeriod"/>
            </a:pPr>
            <a:r>
              <a:rPr lang="et-EE" sz="2800" dirty="0"/>
              <a:t>Enne seda kui ta asus Kadrinasse koolijuhiks, oli ta ametis Vaivara koolis. Kes?</a:t>
            </a:r>
          </a:p>
        </p:txBody>
      </p:sp>
    </p:spTree>
    <p:extLst>
      <p:ext uri="{BB962C8B-B14F-4D97-AF65-F5344CB8AC3E}">
        <p14:creationId xmlns:p14="http://schemas.microsoft.com/office/powerpoint/2010/main" val="375741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EEA28-3F35-A027-F21F-FAF1CEE0C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E9E8859-244D-7AD7-CC26-D223AD943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Haridus ja ajalugu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411FB4A-0CAC-35D1-1D17-77ABBE3D4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8" y="1967754"/>
            <a:ext cx="11340841" cy="4128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t-EE" sz="2800" dirty="0"/>
              <a:t>5. Eestis tuli 1992. aastal käibele Eesti kroon. Millist Virumaa vaadet kujutati ühel kupüüridest?</a:t>
            </a:r>
          </a:p>
          <a:p>
            <a:pPr marL="45720" indent="0">
              <a:buNone/>
            </a:pPr>
            <a:r>
              <a:rPr lang="et-EE" sz="2800" dirty="0"/>
              <a:t>6. Ta sündis 1908. aastal Valgas. 1920. aastal kolis perekond Narva. Pärast sealse gümnaasiumi lõpetamist, asus ta õppima Tondi sõjakooli. Oma sõjaretke alustas ta 1941. aastal suvesõjas. Ta </a:t>
            </a:r>
            <a:r>
              <a:rPr lang="et-EE" sz="2800" dirty="0">
                <a:ea typeface="+mn-lt"/>
                <a:cs typeface="+mn-lt"/>
              </a:rPr>
              <a:t>teenis välja Raudristi Rüütliristi tammelehtedega. Kes?</a:t>
            </a:r>
          </a:p>
          <a:p>
            <a:pPr marL="45720" indent="0">
              <a:buNone/>
            </a:pPr>
            <a:r>
              <a:rPr lang="et-EE" sz="2800" dirty="0">
                <a:ea typeface="+mn-lt"/>
                <a:cs typeface="+mn-lt"/>
              </a:rPr>
              <a:t>7. Aastatel 1952-1953 oli Eesti jaotatud kolmeks oblastiks. Millise oblasti alla kuulus Virumaa?</a:t>
            </a:r>
          </a:p>
        </p:txBody>
      </p:sp>
    </p:spTree>
    <p:extLst>
      <p:ext uri="{BB962C8B-B14F-4D97-AF65-F5344CB8AC3E}">
        <p14:creationId xmlns:p14="http://schemas.microsoft.com/office/powerpoint/2010/main" val="42896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6158CC-506D-F97D-3619-8A64EF14D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AC3C7D3-31A3-0B19-C2F0-36CDE8621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AC5A82EB-B7EB-ACE6-2452-6C4F3CEE4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900" y="637563"/>
            <a:ext cx="8640201" cy="3070370"/>
          </a:xfrm>
        </p:spPr>
        <p:txBody>
          <a:bodyPr anchor="b">
            <a:normAutofit/>
          </a:bodyPr>
          <a:lstStyle/>
          <a:p>
            <a:r>
              <a:rPr lang="et-EE" sz="4000" dirty="0">
                <a:solidFill>
                  <a:schemeClr val="tx1"/>
                </a:solidFill>
              </a:rPr>
              <a:t>Poliitika ja meedia</a:t>
            </a:r>
            <a:endParaRPr lang="et-EE" dirty="0">
              <a:solidFill>
                <a:schemeClr val="tx1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169C0EC-E96C-50C4-7350-B698B3FFC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899" y="3707933"/>
            <a:ext cx="8640202" cy="2153859"/>
          </a:xfrm>
        </p:spPr>
        <p:txBody>
          <a:bodyPr anchor="t">
            <a:normAutofit/>
          </a:bodyPr>
          <a:lstStyle/>
          <a:p>
            <a:endParaRPr lang="et-E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40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16E0B-5D56-0FCF-2A26-CE402E888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28B6160-A5A4-EFBB-BCA3-5DC9784F1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Poliitika ja meedia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B029D90-E337-E03F-6FA4-B24F02A9A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8" y="1967754"/>
            <a:ext cx="11340841" cy="4128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02920" indent="-457200">
              <a:buAutoNum type="arabicPeriod"/>
            </a:pPr>
            <a:r>
              <a:rPr lang="et-EE" sz="2800" dirty="0"/>
              <a:t>See kunagine telelegend (1928-1976) oli aastatel 1945-1948 </a:t>
            </a:r>
            <a:r>
              <a:rPr lang="et-EE" sz="2800" dirty="0">
                <a:ea typeface="+mn-lt"/>
                <a:cs typeface="+mn-lt"/>
              </a:rPr>
              <a:t>Kohtla-Järve 1. Keskkooli geograafia õpetaja. 1966. aastal asus ta tööle Eesti Televisiooni. Kes?</a:t>
            </a:r>
          </a:p>
          <a:p>
            <a:pPr marL="502920" indent="-457200">
              <a:buAutoNum type="arabicPeriod"/>
            </a:pPr>
            <a:r>
              <a:rPr lang="et-EE" sz="2800" dirty="0"/>
              <a:t>21. mail 2025 ilmus Vikerraadio saade </a:t>
            </a:r>
            <a:r>
              <a:rPr lang="et-EE" sz="2800" dirty="0">
                <a:ea typeface="+mn-lt"/>
                <a:cs typeface="+mn-lt"/>
              </a:rPr>
              <a:t>"Käbi ei kuku...". Kes olid need kaks saatekülalist, kes on seotud ka Kadrina vallaga?</a:t>
            </a:r>
          </a:p>
          <a:p>
            <a:pPr marL="502920" indent="-457200">
              <a:buAutoNum type="arabicPeriod"/>
            </a:pPr>
            <a:r>
              <a:rPr lang="et-EE" sz="2800" dirty="0"/>
              <a:t>Sel kuul kohtusid Vihulas Läänemeremaade välisministrid ja kõrged ametnikud, et arutada varilaevastiku tegevusest tulenevaid ohte Läänemerel. Kohtumisel oli võimalus osaleda ka ühel Kadrina Keskkooli 55. lennu vilistlasel. Kellel?</a:t>
            </a:r>
          </a:p>
        </p:txBody>
      </p:sp>
    </p:spTree>
    <p:extLst>
      <p:ext uri="{BB962C8B-B14F-4D97-AF65-F5344CB8AC3E}">
        <p14:creationId xmlns:p14="http://schemas.microsoft.com/office/powerpoint/2010/main" val="21652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DE11-30C2-9664-B161-F9DA22608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737B3A1-8AA4-8297-F961-7EACF7AC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Poliitika ja meedia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25BAC2A-797C-3809-B305-9A6E526E4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8" y="1967754"/>
            <a:ext cx="11340841" cy="412824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" indent="0">
              <a:buNone/>
            </a:pPr>
            <a:r>
              <a:rPr lang="et-EE" sz="2800" dirty="0"/>
              <a:t>4. 2023. Aastal linastus teleseriaal ,,Elu võimalikkusest maal''. Millises Virumaa mõisas seda filmiti?</a:t>
            </a:r>
          </a:p>
          <a:p>
            <a:pPr marL="45720" indent="0">
              <a:buNone/>
            </a:pPr>
            <a:r>
              <a:rPr lang="et-EE" sz="2800" dirty="0"/>
              <a:t>5. Samas seriaalis kehastas ühte tegelast ka Rakverest pärit </a:t>
            </a:r>
            <a:r>
              <a:rPr lang="et-EE" sz="2800" dirty="0">
                <a:ea typeface="+mn-lt"/>
                <a:cs typeface="+mn-lt"/>
              </a:rPr>
              <a:t>laulja Elisabeth </a:t>
            </a:r>
            <a:r>
              <a:rPr lang="et-EE" sz="2800" err="1">
                <a:ea typeface="+mn-lt"/>
                <a:cs typeface="+mn-lt"/>
              </a:rPr>
              <a:t>Tiffany</a:t>
            </a:r>
            <a:r>
              <a:rPr lang="et-EE" sz="2800" dirty="0">
                <a:ea typeface="+mn-lt"/>
                <a:cs typeface="+mn-lt"/>
              </a:rPr>
              <a:t> Lepik. Selle kuu alguses tuli avalikuks, et ta ei jätka oma senises bändis. Mis nime see bänd kannab?</a:t>
            </a:r>
          </a:p>
          <a:p>
            <a:pPr marL="45720" indent="0">
              <a:buNone/>
            </a:pPr>
            <a:r>
              <a:rPr lang="et-EE" sz="2800" dirty="0"/>
              <a:t>6. </a:t>
            </a:r>
            <a:r>
              <a:rPr lang="et-EE" sz="2800" dirty="0">
                <a:ea typeface="+mn-lt"/>
                <a:cs typeface="+mn-lt"/>
              </a:rPr>
              <a:t>Aastatel 1995–1997 juhtis ta telekanalil TV3 toiduteemalist saadet. Aastast 1998 tegutseb pererestoran Kesk-Eestis, hiljem laieneti ka Virumaale. Ta oli ka üks </a:t>
            </a:r>
            <a:r>
              <a:rPr lang="et-EE" sz="2800" dirty="0" err="1">
                <a:ea typeface="+mn-lt"/>
                <a:cs typeface="+mn-lt"/>
              </a:rPr>
              <a:t>Grillfesti</a:t>
            </a:r>
            <a:r>
              <a:rPr lang="et-EE" sz="2800" dirty="0">
                <a:ea typeface="+mn-lt"/>
                <a:cs typeface="+mn-lt"/>
              </a:rPr>
              <a:t> algatajatest. Kes? (1962-2015)</a:t>
            </a:r>
          </a:p>
          <a:p>
            <a:pPr marL="45720" indent="0">
              <a:buNone/>
            </a:pPr>
            <a:r>
              <a:rPr lang="et-EE" sz="2800" dirty="0"/>
              <a:t>7. Millises Virumaa mõisas filmiti </a:t>
            </a:r>
            <a:r>
              <a:rPr lang="et-EE" sz="2800" dirty="0" err="1"/>
              <a:t>sisevõtted</a:t>
            </a:r>
            <a:r>
              <a:rPr lang="et-EE" sz="2800" dirty="0"/>
              <a:t> ja osad </a:t>
            </a:r>
            <a:r>
              <a:rPr lang="et-EE" sz="2800" dirty="0" err="1"/>
              <a:t>välisvõtted</a:t>
            </a:r>
            <a:r>
              <a:rPr lang="et-EE" sz="2800" dirty="0"/>
              <a:t> filmile ,,Kevad südames''?</a:t>
            </a:r>
          </a:p>
        </p:txBody>
      </p:sp>
    </p:spTree>
    <p:extLst>
      <p:ext uri="{BB962C8B-B14F-4D97-AF65-F5344CB8AC3E}">
        <p14:creationId xmlns:p14="http://schemas.microsoft.com/office/powerpoint/2010/main" val="278290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0D6DEE-02E4-F85F-0112-0E1891685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2750BB60-4067-E775-D594-D9647250F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465AB3FE-273C-A550-B6C9-3058B1DDA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900" y="637563"/>
            <a:ext cx="8640201" cy="3070370"/>
          </a:xfrm>
        </p:spPr>
        <p:txBody>
          <a:bodyPr anchor="b">
            <a:normAutofit/>
          </a:bodyPr>
          <a:lstStyle/>
          <a:p>
            <a:r>
              <a:rPr lang="et-EE" sz="4000" dirty="0">
                <a:solidFill>
                  <a:schemeClr val="tx1"/>
                </a:solidFill>
              </a:rPr>
              <a:t>Õiged vastused</a:t>
            </a:r>
            <a:endParaRPr lang="et-EE" dirty="0">
              <a:solidFill>
                <a:schemeClr val="tx1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F2B0505-2AE2-D455-29BE-2F6EE5189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899" y="3707933"/>
            <a:ext cx="8640202" cy="2153859"/>
          </a:xfrm>
        </p:spPr>
        <p:txBody>
          <a:bodyPr anchor="t">
            <a:normAutofit/>
          </a:bodyPr>
          <a:lstStyle/>
          <a:p>
            <a:endParaRPr lang="et-E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24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Laiekraan</PresentationFormat>
  <Paragraphs>0</Paragraphs>
  <Slides>34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34</vt:i4>
      </vt:variant>
    </vt:vector>
  </HeadingPairs>
  <TitlesOfParts>
    <vt:vector size="35" baseType="lpstr">
      <vt:lpstr>Basis</vt:lpstr>
      <vt:lpstr>PowerPointi esitlus</vt:lpstr>
      <vt:lpstr>Virumaa mäng (24. 05. 2025)</vt:lpstr>
      <vt:lpstr>Haridus ja ajalugu</vt:lpstr>
      <vt:lpstr>Haridus ja ajalugu</vt:lpstr>
      <vt:lpstr>Haridus ja ajalugu</vt:lpstr>
      <vt:lpstr>Poliitika ja meedia</vt:lpstr>
      <vt:lpstr>Poliitika ja meedia</vt:lpstr>
      <vt:lpstr>Poliitika ja meedia</vt:lpstr>
      <vt:lpstr>Õiged vastused</vt:lpstr>
      <vt:lpstr>Haridus ja ajalugu</vt:lpstr>
      <vt:lpstr>Poliitika ja meedia</vt:lpstr>
      <vt:lpstr>Varia</vt:lpstr>
      <vt:lpstr>Varia</vt:lpstr>
      <vt:lpstr>Varia</vt:lpstr>
      <vt:lpstr>Kultuur ja sport</vt:lpstr>
      <vt:lpstr>Kultuur ja sport</vt:lpstr>
      <vt:lpstr>Kultuur ja sport</vt:lpstr>
      <vt:lpstr>Õiged vastused</vt:lpstr>
      <vt:lpstr>Varia</vt:lpstr>
      <vt:lpstr>Kultuur ja sport</vt:lpstr>
      <vt:lpstr>Pildiküsimus</vt:lpstr>
      <vt:lpstr>Mis on pildil?</vt:lpstr>
      <vt:lpstr>Mis on pildil?</vt:lpstr>
      <vt:lpstr>Mis mõisaga on tegu?</vt:lpstr>
      <vt:lpstr>Kes on pildil?</vt:lpstr>
      <vt:lpstr>Kes on pildil?</vt:lpstr>
      <vt:lpstr>Kus on tehtud see foto?</vt:lpstr>
      <vt:lpstr>Kus on tehtud see foto?</vt:lpstr>
      <vt:lpstr>Kodukant</vt:lpstr>
      <vt:lpstr>Kodukant</vt:lpstr>
      <vt:lpstr>Kodukant</vt:lpstr>
      <vt:lpstr>Õiged vastused</vt:lpstr>
      <vt:lpstr>Pildiküsimus</vt:lpstr>
      <vt:lpstr>Kodukant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447</cp:revision>
  <dcterms:created xsi:type="dcterms:W3CDTF">2025-05-22T12:14:14Z</dcterms:created>
  <dcterms:modified xsi:type="dcterms:W3CDTF">2025-05-24T19:30:26Z</dcterms:modified>
</cp:coreProperties>
</file>